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8" r:id="rId2"/>
    <p:sldId id="469" r:id="rId3"/>
    <p:sldId id="468" r:id="rId4"/>
    <p:sldId id="461" r:id="rId5"/>
    <p:sldId id="474" r:id="rId6"/>
    <p:sldId id="475" r:id="rId7"/>
    <p:sldId id="476" r:id="rId8"/>
    <p:sldId id="458" r:id="rId9"/>
  </p:sldIdLst>
  <p:sldSz cx="9144000" cy="6858000" type="screen4x3"/>
  <p:notesSz cx="7315200" cy="9601200"/>
  <p:embeddedFontLst>
    <p:embeddedFont>
      <p:font typeface="cmmi10" panose="020B0500000000000000" pitchFamily="34" charset="0"/>
      <p:regular r:id="rId12"/>
    </p:embeddedFont>
    <p:embeddedFont>
      <p:font typeface="cmss10" panose="020B0500000000000000"/>
      <p:regular r:id="rId13"/>
    </p:embeddedFont>
    <p:embeddedFont>
      <p:font typeface="Cambria Math" panose="02040503050406030204" pitchFamily="18" charset="0"/>
      <p:regular r:id="rId14"/>
    </p:embeddedFont>
    <p:embeddedFont>
      <p:font typeface="ＭＳ Ｐゴシック" panose="020B0600070205080204" pitchFamily="34" charset="-128"/>
      <p:regular r:id="rId15"/>
    </p:embeddedFont>
    <p:embeddedFont>
      <p:font typeface="Arial Unicode MS" panose="020B0604020202020204" pitchFamily="34" charset="-128"/>
      <p:regular r:id="rId16"/>
    </p:embeddedFont>
  </p:embeddedFontLst>
  <p:custDataLst>
    <p:tags r:id="rId1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455483"/>
    <a:srgbClr val="F9E235"/>
    <a:srgbClr val="F0FB65"/>
    <a:srgbClr val="CC00FF"/>
    <a:srgbClr val="0000FF"/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2712" autoAdjust="0"/>
  </p:normalViewPr>
  <p:slideViewPr>
    <p:cSldViewPr>
      <p:cViewPr varScale="1">
        <p:scale>
          <a:sx n="85" d="100"/>
          <a:sy n="85" d="100"/>
        </p:scale>
        <p:origin x="-151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78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notesMaster" Target="notesMasters/notesMaster1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97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97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97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C1AE12C-10EB-47C9-9CBE-9BFBF9B857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7929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860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DBAC2FC-BAF6-40EE-90D7-6FD695DE7D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7581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C26F200-CF50-4FC0-99B3-06EAD791AF6A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8153400" y="533400"/>
            <a:ext cx="990600" cy="6324600"/>
          </a:xfrm>
          <a:prstGeom prst="rect">
            <a:avLst/>
          </a:prstGeom>
          <a:solidFill>
            <a:srgbClr val="C6C6B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13"/>
          <p:cNvSpPr>
            <a:spLocks noChangeArrowheads="1"/>
          </p:cNvSpPr>
          <p:nvPr userDrawn="1"/>
        </p:nvSpPr>
        <p:spPr bwMode="auto">
          <a:xfrm>
            <a:off x="2362200" y="0"/>
            <a:ext cx="6781800" cy="539750"/>
          </a:xfrm>
          <a:prstGeom prst="rect">
            <a:avLst/>
          </a:prstGeom>
          <a:solidFill>
            <a:srgbClr val="00244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74888"/>
            <a:ext cx="7772400" cy="1298575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en-US"/>
              <a:t>Titelmasterformat durch Klicken bearbeiten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751565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Benjamin Doerr: Rumor Spreading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7CBE0D-08CD-4686-8548-193087EC29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130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76250"/>
            <a:ext cx="2057400" cy="57610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76250"/>
            <a:ext cx="6019800" cy="57610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Benjamin Doerr: Rumor Spreading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0E6515-0498-4E62-BA5E-1910979788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4166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6408737" cy="5762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040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196975"/>
            <a:ext cx="4038600" cy="2443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792538"/>
            <a:ext cx="4038600" cy="2444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Benjamin Doerr: Rumor Spreading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0719B3-F093-434A-89E1-95FEC87E7F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523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-81195" y="6413500"/>
            <a:ext cx="5283265" cy="476250"/>
          </a:xfrm>
        </p:spPr>
        <p:txBody>
          <a:bodyPr/>
          <a:lstStyle>
            <a:lvl1pPr>
              <a:defRPr i="1"/>
            </a:lvl1pPr>
          </a:lstStyle>
          <a:p>
            <a:pPr>
              <a:defRPr/>
            </a:pPr>
            <a:r>
              <a:rPr lang="en-US" smtClean="0"/>
              <a:t>Benjamin Doerr: Rumor Spreading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064500" y="6381750"/>
            <a:ext cx="10795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644563-A17A-44F2-8BDF-90493070F3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8100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Benjamin Doerr: Rumor Spreading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061D1-FA0E-476C-9C30-CE28F723DF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472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040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040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Benjamin Doerr: Rumor Spreading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ACEB31-D7F7-4DED-8C6B-9A6EFCA4F5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226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Benjamin Doerr: Rumor Spreading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4D1A54-F1C9-4C61-BD9E-4E8D208E55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668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Benjamin Doerr: Rumor Spreading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FBEBA-40F0-495E-BE3F-F7194C5A47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984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Benjamin Doerr: Rumor Spreading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AA9FD-4ED4-4E59-BB77-DA6DD0249F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39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Benjamin Doerr: Rumor Spreading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684375-39EB-49EE-A5FA-A47C9878C4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805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Benjamin Doerr: Rumor Spreading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BACB1-4556-4A2A-8ADC-FDE5B168BC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140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476250"/>
            <a:ext cx="6408737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04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Textmasterformate durch Klicken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3850" y="6413500"/>
            <a:ext cx="36179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3366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Benjamin Doerr: Rumor Spreading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373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9408101D-3BB7-4B24-B68E-52237C5F37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" name="Picture 10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11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900" y="390525"/>
            <a:ext cx="187166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12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6300" y="0"/>
            <a:ext cx="107950" cy="7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14"/>
          <p:cNvPicPr>
            <a:picLocks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97625"/>
            <a:ext cx="9140825" cy="42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33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  <p:sldLayoutId id="214748383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36699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AAED2"/>
        </a:buClr>
        <a:buFont typeface="Arial" charset="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Arial" charset="0"/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Arial" charset="0"/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Arial" charset="0"/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Arial" charset="0"/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Arial" charset="0"/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18" Type="http://schemas.openxmlformats.org/officeDocument/2006/relationships/image" Target="../media/image2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17" Type="http://schemas.openxmlformats.org/officeDocument/2006/relationships/image" Target="../media/image24.png"/><Relationship Id="rId2" Type="http://schemas.openxmlformats.org/officeDocument/2006/relationships/image" Target="../media/image9.png"/><Relationship Id="rId16" Type="http://schemas.openxmlformats.org/officeDocument/2006/relationships/image" Target="../media/image23.png"/><Relationship Id="rId20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22.png"/><Relationship Id="rId10" Type="http://schemas.openxmlformats.org/officeDocument/2006/relationships/image" Target="../media/image17.png"/><Relationship Id="rId19" Type="http://schemas.openxmlformats.org/officeDocument/2006/relationships/image" Target="../media/image26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90"/>
          <p:cNvSpPr txBox="1">
            <a:spLocks noChangeArrowheads="1"/>
          </p:cNvSpPr>
          <p:nvPr/>
        </p:nvSpPr>
        <p:spPr bwMode="auto">
          <a:xfrm>
            <a:off x="1238250" y="1944595"/>
            <a:ext cx="5809604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3200" dirty="0"/>
              <a:t>Tight Analysis of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Randomized </a:t>
            </a:r>
            <a:r>
              <a:rPr lang="en-US" sz="3200" dirty="0"/>
              <a:t>Rumor </a:t>
            </a:r>
            <a:r>
              <a:rPr lang="en-US" sz="3200" dirty="0" smtClean="0"/>
              <a:t>Spreading</a:t>
            </a:r>
            <a:br>
              <a:rPr lang="en-US" sz="3200" dirty="0" smtClean="0"/>
            </a:br>
            <a:r>
              <a:rPr lang="en-US" sz="3200" dirty="0" smtClean="0"/>
              <a:t> </a:t>
            </a:r>
            <a:r>
              <a:rPr lang="en-US" sz="3200" dirty="0"/>
              <a:t>in </a:t>
            </a:r>
            <a:r>
              <a:rPr lang="en-US" sz="3200" dirty="0" smtClean="0"/>
              <a:t>Complete Graphs</a:t>
            </a:r>
            <a:endParaRPr lang="en-US" sz="3200" dirty="0"/>
          </a:p>
        </p:txBody>
      </p:sp>
      <p:graphicFrame>
        <p:nvGraphicFramePr>
          <p:cNvPr id="4100" name="Object 64"/>
          <p:cNvGraphicFramePr>
            <a:graphicFrameLocks noChangeAspect="1"/>
          </p:cNvGraphicFramePr>
          <p:nvPr/>
        </p:nvGraphicFramePr>
        <p:xfrm>
          <a:off x="5743575" y="803275"/>
          <a:ext cx="2176463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2" name="Photo Editor Photo" r:id="rId4" imgW="11666667" imgH="5200000" progId="">
                  <p:embed/>
                </p:oleObj>
              </mc:Choice>
              <mc:Fallback>
                <p:oleObj name="Photo Editor Photo" r:id="rId4" imgW="11666667" imgH="5200000" progId="">
                  <p:embed/>
                  <p:pic>
                    <p:nvPicPr>
                      <p:cNvPr id="0" name="Object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3575" y="803275"/>
                        <a:ext cx="2176463" cy="971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" name="Text Box 16"/>
          <p:cNvSpPr txBox="1">
            <a:spLocks noChangeArrowheads="1"/>
          </p:cNvSpPr>
          <p:nvPr/>
        </p:nvSpPr>
        <p:spPr bwMode="auto">
          <a:xfrm>
            <a:off x="2366755" y="3744035"/>
            <a:ext cx="4141788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000" dirty="0" smtClean="0">
                <a:solidFill>
                  <a:srgbClr val="002448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Benjamin </a:t>
            </a:r>
            <a:r>
              <a:rPr lang="en-US" sz="2000" dirty="0" err="1" smtClean="0">
                <a:solidFill>
                  <a:srgbClr val="002448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Doerr</a:t>
            </a:r>
            <a:r>
              <a:rPr lang="en-US" sz="2000" dirty="0" smtClean="0">
                <a:solidFill>
                  <a:srgbClr val="002448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(LIX)</a:t>
            </a:r>
            <a:br>
              <a:rPr lang="en-US" sz="2000" dirty="0" smtClean="0">
                <a:solidFill>
                  <a:srgbClr val="002448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2000" dirty="0" smtClean="0">
                <a:solidFill>
                  <a:srgbClr val="002448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2000" dirty="0" smtClean="0">
                <a:solidFill>
                  <a:srgbClr val="002448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2000" dirty="0" smtClean="0">
                <a:solidFill>
                  <a:srgbClr val="002448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joint work with Marvin </a:t>
            </a:r>
            <a:r>
              <a:rPr lang="en-US" sz="2000" dirty="0" err="1" smtClean="0">
                <a:solidFill>
                  <a:srgbClr val="002448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Künnemann</a:t>
            </a:r>
            <a:r>
              <a:rPr lang="en-US" sz="2000" dirty="0" smtClean="0">
                <a:solidFill>
                  <a:srgbClr val="002448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(MPI Informatics)</a:t>
            </a:r>
          </a:p>
        </p:txBody>
      </p:sp>
      <p:pic>
        <p:nvPicPr>
          <p:cNvPr id="4167" name="Picture 71" descr="logo EP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545" y="638690"/>
            <a:ext cx="1445998" cy="1191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3"/>
          <p:cNvSpPr txBox="1">
            <a:spLocks noChangeArrowheads="1"/>
          </p:cNvSpPr>
          <p:nvPr/>
        </p:nvSpPr>
        <p:spPr bwMode="auto">
          <a:xfrm>
            <a:off x="161925" y="1358900"/>
            <a:ext cx="8982075" cy="529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336699"/>
              </a:buClr>
              <a:buFont typeface="Wingdings" pitchFamily="2" charset="2"/>
              <a:buChar char="§"/>
              <a:defRPr/>
            </a:pPr>
            <a:r>
              <a:rPr lang="en-US" sz="2000" kern="0" dirty="0">
                <a:latin typeface="Arial Unicode MS" pitchFamily="34" charset="-128"/>
                <a:cs typeface="Arial" charset="0"/>
              </a:rPr>
              <a:t>Randomized rumor </a:t>
            </a:r>
            <a:r>
              <a:rPr lang="en-US" sz="2000" kern="0" dirty="0" smtClean="0">
                <a:latin typeface="Arial Unicode MS" pitchFamily="34" charset="-128"/>
                <a:cs typeface="Arial" charset="0"/>
              </a:rPr>
              <a:t>spreading (here: in complete networks) </a:t>
            </a:r>
            <a:endParaRPr lang="en-US" sz="2000" kern="0" dirty="0">
              <a:latin typeface="Arial Unicode MS" pitchFamily="34" charset="-128"/>
              <a:cs typeface="Arial" charset="0"/>
            </a:endParaRPr>
          </a:p>
          <a:p>
            <a:pPr marL="742950" lvl="1" indent="-285750">
              <a:spcBef>
                <a:spcPct val="20000"/>
              </a:spcBef>
              <a:buClr>
                <a:srgbClr val="9AAED2"/>
              </a:buClr>
              <a:buFont typeface="Arial" charset="0"/>
              <a:buChar char="–"/>
              <a:defRPr/>
            </a:pPr>
            <a:r>
              <a:rPr lang="en-US" sz="2000" kern="0" dirty="0" smtClean="0">
                <a:latin typeface="Arial Unicode MS" pitchFamily="34" charset="-128"/>
                <a:cs typeface="Arial" charset="0"/>
              </a:rPr>
              <a:t>Start: One vertex knows a rumor</a:t>
            </a:r>
          </a:p>
          <a:p>
            <a:pPr marL="742950" lvl="1" indent="-285750">
              <a:spcBef>
                <a:spcPct val="20000"/>
              </a:spcBef>
              <a:buClr>
                <a:srgbClr val="9AAED2"/>
              </a:buClr>
              <a:buFont typeface="Arial" charset="0"/>
              <a:buChar char="–"/>
              <a:defRPr/>
            </a:pPr>
            <a:r>
              <a:rPr lang="en-US" sz="2000" kern="0" dirty="0" smtClean="0">
                <a:latin typeface="Arial Unicode MS" pitchFamily="34" charset="-128"/>
                <a:cs typeface="Arial" charset="0"/>
              </a:rPr>
              <a:t>In each round, each vertex knowing the rumor calls a random vertex and forwards a copy of the rumor to it</a:t>
            </a:r>
          </a:p>
          <a:p>
            <a:pPr marL="742950" lvl="1" indent="-285750">
              <a:spcBef>
                <a:spcPct val="20000"/>
              </a:spcBef>
              <a:buClr>
                <a:srgbClr val="9AAED2"/>
              </a:buClr>
              <a:buFont typeface="Arial" charset="0"/>
              <a:buChar char="–"/>
              <a:defRPr/>
            </a:pPr>
            <a:r>
              <a:rPr lang="en-US" sz="2000" kern="0" dirty="0" smtClean="0">
                <a:latin typeface="Arial Unicode MS" pitchFamily="34" charset="-128"/>
                <a:cs typeface="Arial" charset="0"/>
              </a:rPr>
              <a:t>Question</a:t>
            </a:r>
            <a:r>
              <a:rPr lang="en-US" sz="2000" kern="0" dirty="0">
                <a:latin typeface="Arial Unicode MS" pitchFamily="34" charset="-128"/>
                <a:cs typeface="Arial" charset="0"/>
              </a:rPr>
              <a:t>: How long does it take until </a:t>
            </a:r>
            <a:r>
              <a:rPr lang="en-US" sz="2000" kern="0" dirty="0" smtClean="0">
                <a:latin typeface="Arial Unicode MS" pitchFamily="34" charset="-128"/>
                <a:cs typeface="Arial" charset="0"/>
              </a:rPr>
              <a:t>all vertices know the rumor?</a:t>
            </a:r>
            <a:endParaRPr lang="en-US" sz="2000" kern="0" dirty="0">
              <a:latin typeface="Arial Unicode MS" pitchFamily="34" charset="-128"/>
              <a:cs typeface="Arial" charset="0"/>
            </a:endParaRPr>
          </a:p>
        </p:txBody>
      </p:sp>
      <p:sp>
        <p:nvSpPr>
          <p:cNvPr id="44" name="Text Box 30"/>
          <p:cNvSpPr txBox="1">
            <a:spLocks noChangeArrowheads="1"/>
          </p:cNvSpPr>
          <p:nvPr/>
        </p:nvSpPr>
        <p:spPr bwMode="auto">
          <a:xfrm>
            <a:off x="2890838" y="6038850"/>
            <a:ext cx="63960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Frieze&amp;Grimmett ’85: </a:t>
            </a:r>
            <a:r>
              <a:rPr lang="el-GR"/>
              <a:t>Θ</a:t>
            </a:r>
            <a:r>
              <a:rPr lang="en-US"/>
              <a:t>(log </a:t>
            </a:r>
            <a:r>
              <a:rPr lang="en-US">
                <a:latin typeface="cmmi10" pitchFamily="34" charset="0"/>
              </a:rPr>
              <a:t>n</a:t>
            </a:r>
            <a:r>
              <a:rPr lang="en-US"/>
              <a:t>) rounds suffice with high prob. </a:t>
            </a:r>
          </a:p>
        </p:txBody>
      </p:sp>
      <p:sp>
        <p:nvSpPr>
          <p:cNvPr id="336914" name="Text Box 18"/>
          <p:cNvSpPr txBox="1">
            <a:spLocks noChangeArrowheads="1"/>
          </p:cNvSpPr>
          <p:nvPr/>
        </p:nvSpPr>
        <p:spPr bwMode="auto">
          <a:xfrm>
            <a:off x="4841875" y="6045200"/>
            <a:ext cx="3829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Round 0: Starting vertex is informed</a:t>
            </a:r>
          </a:p>
        </p:txBody>
      </p:sp>
      <p:sp>
        <p:nvSpPr>
          <p:cNvPr id="336915" name="Text Box 19"/>
          <p:cNvSpPr txBox="1">
            <a:spLocks noChangeArrowheads="1"/>
          </p:cNvSpPr>
          <p:nvPr/>
        </p:nvSpPr>
        <p:spPr bwMode="auto">
          <a:xfrm>
            <a:off x="3492500" y="6045200"/>
            <a:ext cx="4737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Round 1: Starting vertex calls random vertex</a:t>
            </a:r>
          </a:p>
        </p:txBody>
      </p:sp>
      <p:sp>
        <p:nvSpPr>
          <p:cNvPr id="336917" name="Text Box 21"/>
          <p:cNvSpPr txBox="1">
            <a:spLocks noChangeArrowheads="1"/>
          </p:cNvSpPr>
          <p:nvPr/>
        </p:nvSpPr>
        <p:spPr bwMode="auto">
          <a:xfrm>
            <a:off x="2921000" y="6045200"/>
            <a:ext cx="56213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Round 2: Each informed vertex calls a random vertex</a:t>
            </a:r>
          </a:p>
        </p:txBody>
      </p:sp>
      <p:sp>
        <p:nvSpPr>
          <p:cNvPr id="336920" name="Text Box 24"/>
          <p:cNvSpPr txBox="1">
            <a:spLocks noChangeArrowheads="1"/>
          </p:cNvSpPr>
          <p:nvPr/>
        </p:nvSpPr>
        <p:spPr bwMode="auto">
          <a:xfrm>
            <a:off x="2921000" y="6038850"/>
            <a:ext cx="56213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Round 3: Each informed vertex calls a random vertex</a:t>
            </a:r>
          </a:p>
        </p:txBody>
      </p:sp>
      <p:sp>
        <p:nvSpPr>
          <p:cNvPr id="336925" name="Text Box 29"/>
          <p:cNvSpPr txBox="1">
            <a:spLocks noChangeArrowheads="1"/>
          </p:cNvSpPr>
          <p:nvPr/>
        </p:nvSpPr>
        <p:spPr bwMode="auto">
          <a:xfrm>
            <a:off x="2906713" y="6029325"/>
            <a:ext cx="56229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Round 4: Each informed vertex calls a random vertex</a:t>
            </a:r>
          </a:p>
        </p:txBody>
      </p:sp>
      <p:sp>
        <p:nvSpPr>
          <p:cNvPr id="336926" name="Text Box 30"/>
          <p:cNvSpPr txBox="1">
            <a:spLocks noChangeArrowheads="1"/>
          </p:cNvSpPr>
          <p:nvPr/>
        </p:nvSpPr>
        <p:spPr bwMode="auto">
          <a:xfrm>
            <a:off x="2913063" y="6045200"/>
            <a:ext cx="5619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Round 5: Let‘s hope the remaining two get informed...</a:t>
            </a:r>
          </a:p>
        </p:txBody>
      </p:sp>
      <p:sp>
        <p:nvSpPr>
          <p:cNvPr id="5130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i="0" smtClean="0">
                <a:solidFill>
                  <a:srgbClr val="003366"/>
                </a:solidFill>
              </a:rPr>
              <a:t>Benjamin Doerr: Rumor Spreading</a:t>
            </a:r>
            <a:endParaRPr lang="en-US" i="0" dirty="0" smtClean="0">
              <a:solidFill>
                <a:srgbClr val="003366"/>
              </a:solidFill>
            </a:endParaRPr>
          </a:p>
        </p:txBody>
      </p:sp>
      <p:sp>
        <p:nvSpPr>
          <p:cNvPr id="5131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513762" cy="576263"/>
          </a:xfrm>
        </p:spPr>
        <p:txBody>
          <a:bodyPr/>
          <a:lstStyle/>
          <a:p>
            <a:pPr eaLnBrk="1" hangingPunct="1"/>
            <a:r>
              <a:rPr lang="de-DE" sz="3200" smtClean="0"/>
              <a:t>Randomized Rumor Spreading</a:t>
            </a:r>
            <a:endParaRPr lang="en-US" sz="3200" smtClean="0">
              <a:cs typeface="Arial" charset="0"/>
            </a:endParaRPr>
          </a:p>
        </p:txBody>
      </p:sp>
      <p:sp>
        <p:nvSpPr>
          <p:cNvPr id="336900" name="Oval 4"/>
          <p:cNvSpPr>
            <a:spLocks noChangeArrowheads="1"/>
          </p:cNvSpPr>
          <p:nvPr/>
        </p:nvSpPr>
        <p:spPr bwMode="auto">
          <a:xfrm>
            <a:off x="685800" y="4619625"/>
            <a:ext cx="539750" cy="53975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6901" name="Oval 5"/>
          <p:cNvSpPr>
            <a:spLocks noChangeArrowheads="1"/>
          </p:cNvSpPr>
          <p:nvPr/>
        </p:nvSpPr>
        <p:spPr bwMode="auto">
          <a:xfrm>
            <a:off x="6911975" y="4598988"/>
            <a:ext cx="539750" cy="53975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6902" name="Oval 6"/>
          <p:cNvSpPr>
            <a:spLocks noChangeArrowheads="1"/>
          </p:cNvSpPr>
          <p:nvPr/>
        </p:nvSpPr>
        <p:spPr bwMode="auto">
          <a:xfrm>
            <a:off x="701675" y="5680075"/>
            <a:ext cx="539750" cy="53975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6903" name="Oval 7"/>
          <p:cNvSpPr>
            <a:spLocks noChangeArrowheads="1"/>
          </p:cNvSpPr>
          <p:nvPr/>
        </p:nvSpPr>
        <p:spPr bwMode="auto">
          <a:xfrm>
            <a:off x="1692275" y="5768975"/>
            <a:ext cx="539750" cy="53975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6904" name="Oval 8"/>
          <p:cNvSpPr>
            <a:spLocks noChangeArrowheads="1"/>
          </p:cNvSpPr>
          <p:nvPr/>
        </p:nvSpPr>
        <p:spPr bwMode="auto">
          <a:xfrm>
            <a:off x="2232025" y="4508500"/>
            <a:ext cx="539750" cy="53975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6905" name="Oval 9"/>
          <p:cNvSpPr>
            <a:spLocks noChangeArrowheads="1"/>
          </p:cNvSpPr>
          <p:nvPr/>
        </p:nvSpPr>
        <p:spPr bwMode="auto">
          <a:xfrm>
            <a:off x="1331913" y="3879850"/>
            <a:ext cx="539750" cy="53975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6906" name="Oval 10"/>
          <p:cNvSpPr>
            <a:spLocks noChangeArrowheads="1"/>
          </p:cNvSpPr>
          <p:nvPr/>
        </p:nvSpPr>
        <p:spPr bwMode="auto">
          <a:xfrm>
            <a:off x="3311525" y="3789363"/>
            <a:ext cx="539750" cy="53975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6907" name="Oval 11"/>
          <p:cNvSpPr>
            <a:spLocks noChangeArrowheads="1"/>
          </p:cNvSpPr>
          <p:nvPr/>
        </p:nvSpPr>
        <p:spPr bwMode="auto">
          <a:xfrm>
            <a:off x="2862263" y="5319713"/>
            <a:ext cx="539750" cy="53975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6908" name="Oval 12"/>
          <p:cNvSpPr>
            <a:spLocks noChangeArrowheads="1"/>
          </p:cNvSpPr>
          <p:nvPr/>
        </p:nvSpPr>
        <p:spPr bwMode="auto">
          <a:xfrm>
            <a:off x="4211638" y="4779963"/>
            <a:ext cx="539750" cy="53975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6909" name="Oval 13"/>
          <p:cNvSpPr>
            <a:spLocks noChangeArrowheads="1"/>
          </p:cNvSpPr>
          <p:nvPr/>
        </p:nvSpPr>
        <p:spPr bwMode="auto">
          <a:xfrm>
            <a:off x="4751388" y="3879850"/>
            <a:ext cx="539750" cy="53975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6910" name="Oval 14"/>
          <p:cNvSpPr>
            <a:spLocks noChangeArrowheads="1"/>
          </p:cNvSpPr>
          <p:nvPr/>
        </p:nvSpPr>
        <p:spPr bwMode="auto">
          <a:xfrm>
            <a:off x="5381625" y="4959350"/>
            <a:ext cx="539750" cy="53975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6911" name="Oval 15"/>
          <p:cNvSpPr>
            <a:spLocks noChangeArrowheads="1"/>
          </p:cNvSpPr>
          <p:nvPr/>
        </p:nvSpPr>
        <p:spPr bwMode="auto">
          <a:xfrm>
            <a:off x="6551613" y="3519488"/>
            <a:ext cx="539750" cy="53975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6912" name="Oval 16"/>
          <p:cNvSpPr>
            <a:spLocks noChangeArrowheads="1"/>
          </p:cNvSpPr>
          <p:nvPr/>
        </p:nvSpPr>
        <p:spPr bwMode="auto">
          <a:xfrm>
            <a:off x="8172450" y="4868863"/>
            <a:ext cx="539750" cy="53975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6913" name="Oval 17"/>
          <p:cNvSpPr>
            <a:spLocks noChangeArrowheads="1"/>
          </p:cNvSpPr>
          <p:nvPr/>
        </p:nvSpPr>
        <p:spPr bwMode="auto">
          <a:xfrm>
            <a:off x="7886700" y="3895725"/>
            <a:ext cx="539750" cy="53975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6916" name="Line 20"/>
          <p:cNvSpPr>
            <a:spLocks noChangeShapeType="1"/>
          </p:cNvSpPr>
          <p:nvPr/>
        </p:nvSpPr>
        <p:spPr bwMode="auto">
          <a:xfrm flipV="1">
            <a:off x="1225550" y="4329113"/>
            <a:ext cx="3600450" cy="1528762"/>
          </a:xfrm>
          <a:prstGeom prst="line">
            <a:avLst/>
          </a:prstGeom>
          <a:noFill/>
          <a:ln w="31750" cap="rnd">
            <a:solidFill>
              <a:srgbClr val="FF0000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918" name="Line 22"/>
          <p:cNvSpPr>
            <a:spLocks noChangeShapeType="1"/>
          </p:cNvSpPr>
          <p:nvPr/>
        </p:nvSpPr>
        <p:spPr bwMode="auto">
          <a:xfrm flipH="1">
            <a:off x="4648200" y="4373563"/>
            <a:ext cx="206375" cy="449262"/>
          </a:xfrm>
          <a:prstGeom prst="line">
            <a:avLst/>
          </a:prstGeom>
          <a:noFill/>
          <a:ln w="31750" cap="rnd">
            <a:solidFill>
              <a:srgbClr val="FF0000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919" name="Line 23"/>
          <p:cNvSpPr>
            <a:spLocks noChangeShapeType="1"/>
          </p:cNvSpPr>
          <p:nvPr/>
        </p:nvSpPr>
        <p:spPr bwMode="auto">
          <a:xfrm flipH="1" flipV="1">
            <a:off x="954088" y="5148263"/>
            <a:ext cx="0" cy="520700"/>
          </a:xfrm>
          <a:prstGeom prst="line">
            <a:avLst/>
          </a:prstGeom>
          <a:noFill/>
          <a:ln w="31750" cap="rnd">
            <a:solidFill>
              <a:srgbClr val="FF0000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921" name="Line 25"/>
          <p:cNvSpPr>
            <a:spLocks noChangeShapeType="1"/>
          </p:cNvSpPr>
          <p:nvPr/>
        </p:nvSpPr>
        <p:spPr bwMode="auto">
          <a:xfrm>
            <a:off x="4751388" y="5148263"/>
            <a:ext cx="630237" cy="11112"/>
          </a:xfrm>
          <a:prstGeom prst="line">
            <a:avLst/>
          </a:prstGeom>
          <a:noFill/>
          <a:ln w="31750" cap="rnd">
            <a:solidFill>
              <a:srgbClr val="FF0000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922" name="Line 26"/>
          <p:cNvSpPr>
            <a:spLocks noChangeShapeType="1"/>
          </p:cNvSpPr>
          <p:nvPr/>
        </p:nvSpPr>
        <p:spPr bwMode="auto">
          <a:xfrm>
            <a:off x="5213350" y="4373563"/>
            <a:ext cx="258763" cy="674687"/>
          </a:xfrm>
          <a:prstGeom prst="line">
            <a:avLst/>
          </a:prstGeom>
          <a:noFill/>
          <a:ln w="31750" cap="rnd">
            <a:solidFill>
              <a:srgbClr val="FF0000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923" name="Line 27"/>
          <p:cNvSpPr>
            <a:spLocks noChangeShapeType="1"/>
          </p:cNvSpPr>
          <p:nvPr/>
        </p:nvSpPr>
        <p:spPr bwMode="auto">
          <a:xfrm flipV="1">
            <a:off x="1149350" y="4419600"/>
            <a:ext cx="363538" cy="265113"/>
          </a:xfrm>
          <a:prstGeom prst="line">
            <a:avLst/>
          </a:prstGeom>
          <a:noFill/>
          <a:ln w="31750" cap="rnd">
            <a:solidFill>
              <a:srgbClr val="FF0000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924" name="Line 28"/>
          <p:cNvSpPr>
            <a:spLocks noChangeShapeType="1"/>
          </p:cNvSpPr>
          <p:nvPr/>
        </p:nvSpPr>
        <p:spPr bwMode="auto">
          <a:xfrm flipV="1">
            <a:off x="1189038" y="4959350"/>
            <a:ext cx="1133475" cy="809625"/>
          </a:xfrm>
          <a:prstGeom prst="line">
            <a:avLst/>
          </a:prstGeom>
          <a:noFill/>
          <a:ln w="31750" cap="rnd">
            <a:solidFill>
              <a:srgbClr val="FF0000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927" name="Line 31"/>
          <p:cNvSpPr>
            <a:spLocks noChangeShapeType="1"/>
          </p:cNvSpPr>
          <p:nvPr/>
        </p:nvSpPr>
        <p:spPr bwMode="auto">
          <a:xfrm flipV="1">
            <a:off x="5291138" y="3789363"/>
            <a:ext cx="1260475" cy="269875"/>
          </a:xfrm>
          <a:prstGeom prst="line">
            <a:avLst/>
          </a:prstGeom>
          <a:noFill/>
          <a:ln w="31750" cap="rnd">
            <a:solidFill>
              <a:srgbClr val="FF0000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928" name="Line 32"/>
          <p:cNvSpPr>
            <a:spLocks noChangeShapeType="1"/>
          </p:cNvSpPr>
          <p:nvPr/>
        </p:nvSpPr>
        <p:spPr bwMode="auto">
          <a:xfrm>
            <a:off x="1254125" y="5970588"/>
            <a:ext cx="438150" cy="0"/>
          </a:xfrm>
          <a:prstGeom prst="line">
            <a:avLst/>
          </a:prstGeom>
          <a:noFill/>
          <a:ln w="31750" cap="rnd">
            <a:solidFill>
              <a:srgbClr val="FF0000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929" name="Freeform 33"/>
          <p:cNvSpPr>
            <a:spLocks/>
          </p:cNvSpPr>
          <p:nvPr/>
        </p:nvSpPr>
        <p:spPr bwMode="auto">
          <a:xfrm>
            <a:off x="1069975" y="4357688"/>
            <a:ext cx="309563" cy="250825"/>
          </a:xfrm>
          <a:custGeom>
            <a:avLst/>
            <a:gdLst>
              <a:gd name="T0" fmla="*/ 0 w 195"/>
              <a:gd name="T1" fmla="*/ 2147483647 h 158"/>
              <a:gd name="T2" fmla="*/ 2147483647 w 195"/>
              <a:gd name="T3" fmla="*/ 0 h 158"/>
              <a:gd name="T4" fmla="*/ 0 60000 65536"/>
              <a:gd name="T5" fmla="*/ 0 60000 65536"/>
              <a:gd name="T6" fmla="*/ 0 w 195"/>
              <a:gd name="T7" fmla="*/ 0 h 158"/>
              <a:gd name="T8" fmla="*/ 195 w 195"/>
              <a:gd name="T9" fmla="*/ 158 h 15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95" h="158">
                <a:moveTo>
                  <a:pt x="0" y="158"/>
                </a:moveTo>
                <a:lnTo>
                  <a:pt x="195" y="0"/>
                </a:lnTo>
              </a:path>
            </a:pathLst>
          </a:custGeom>
          <a:noFill/>
          <a:ln w="31750" cap="rnd">
            <a:solidFill>
              <a:srgbClr val="FF0000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930" name="Line 34"/>
          <p:cNvSpPr>
            <a:spLocks noChangeShapeType="1"/>
          </p:cNvSpPr>
          <p:nvPr/>
        </p:nvSpPr>
        <p:spPr bwMode="auto">
          <a:xfrm flipV="1">
            <a:off x="1871663" y="4059238"/>
            <a:ext cx="1439862" cy="88900"/>
          </a:xfrm>
          <a:prstGeom prst="line">
            <a:avLst/>
          </a:prstGeom>
          <a:noFill/>
          <a:ln w="31750" cap="rnd">
            <a:solidFill>
              <a:srgbClr val="FF0000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931" name="Line 35"/>
          <p:cNvSpPr>
            <a:spLocks noChangeShapeType="1"/>
          </p:cNvSpPr>
          <p:nvPr/>
        </p:nvSpPr>
        <p:spPr bwMode="auto">
          <a:xfrm>
            <a:off x="2662238" y="5005388"/>
            <a:ext cx="258762" cy="401637"/>
          </a:xfrm>
          <a:prstGeom prst="line">
            <a:avLst/>
          </a:prstGeom>
          <a:noFill/>
          <a:ln w="31750" cap="rnd">
            <a:solidFill>
              <a:srgbClr val="FF0000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932" name="Line 36"/>
          <p:cNvSpPr>
            <a:spLocks noChangeShapeType="1"/>
          </p:cNvSpPr>
          <p:nvPr/>
        </p:nvSpPr>
        <p:spPr bwMode="auto">
          <a:xfrm flipV="1">
            <a:off x="5921375" y="5159375"/>
            <a:ext cx="2251075" cy="160338"/>
          </a:xfrm>
          <a:prstGeom prst="line">
            <a:avLst/>
          </a:prstGeom>
          <a:noFill/>
          <a:ln w="31750" cap="rnd">
            <a:solidFill>
              <a:srgbClr val="FF0000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933" name="Line 37"/>
          <p:cNvSpPr>
            <a:spLocks noChangeShapeType="1"/>
          </p:cNvSpPr>
          <p:nvPr/>
        </p:nvSpPr>
        <p:spPr bwMode="auto">
          <a:xfrm flipH="1">
            <a:off x="3402013" y="5138738"/>
            <a:ext cx="809625" cy="360362"/>
          </a:xfrm>
          <a:prstGeom prst="line">
            <a:avLst/>
          </a:prstGeom>
          <a:noFill/>
          <a:ln w="31750" cap="rnd">
            <a:solidFill>
              <a:srgbClr val="FF0000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934" name="Line 38"/>
          <p:cNvSpPr>
            <a:spLocks noChangeShapeType="1"/>
          </p:cNvSpPr>
          <p:nvPr/>
        </p:nvSpPr>
        <p:spPr bwMode="auto">
          <a:xfrm flipV="1">
            <a:off x="5921375" y="4238625"/>
            <a:ext cx="1965325" cy="90488"/>
          </a:xfrm>
          <a:prstGeom prst="line">
            <a:avLst/>
          </a:prstGeom>
          <a:noFill/>
          <a:ln w="31750" cap="rnd">
            <a:solidFill>
              <a:srgbClr val="FF0000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935" name="Line 39"/>
          <p:cNvSpPr>
            <a:spLocks noChangeShapeType="1"/>
          </p:cNvSpPr>
          <p:nvPr/>
        </p:nvSpPr>
        <p:spPr bwMode="auto">
          <a:xfrm>
            <a:off x="5921375" y="4598988"/>
            <a:ext cx="990600" cy="314325"/>
          </a:xfrm>
          <a:prstGeom prst="line">
            <a:avLst/>
          </a:prstGeom>
          <a:noFill/>
          <a:ln w="31750" cap="rnd">
            <a:solidFill>
              <a:srgbClr val="FF0000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E644563-A17A-44F2-8BDF-90493070F36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500" fill="hold"/>
                                        <p:tgtEl>
                                          <p:spTgt spid="3369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3369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3369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336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9" dur="500" fill="hold"/>
                                        <p:tgtEl>
                                          <p:spTgt spid="3369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3369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3369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1" dur="500"/>
                                        <p:tgtEl>
                                          <p:spTgt spid="336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336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6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7" dur="2000" fill="hold"/>
                                        <p:tgtEl>
                                          <p:spTgt spid="3369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88" dur="2000" fill="hold"/>
                                        <p:tgtEl>
                                          <p:spTgt spid="3369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" dur="2000" fill="hold"/>
                                        <p:tgtEl>
                                          <p:spTgt spid="3369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1" dur="2000" fill="hold"/>
                                        <p:tgtEl>
                                          <p:spTgt spid="3369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92" dur="2000" fill="hold"/>
                                        <p:tgtEl>
                                          <p:spTgt spid="3369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3" dur="2000" fill="hold"/>
                                        <p:tgtEl>
                                          <p:spTgt spid="3369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3" dur="500"/>
                                        <p:tgtEl>
                                          <p:spTgt spid="336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6" dur="500"/>
                                        <p:tgtEl>
                                          <p:spTgt spid="336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336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336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4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5" dur="500" fill="hold"/>
                                        <p:tgtEl>
                                          <p:spTgt spid="3369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16" dur="500" fill="hold"/>
                                        <p:tgtEl>
                                          <p:spTgt spid="3369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7" dur="500" fill="hold"/>
                                        <p:tgtEl>
                                          <p:spTgt spid="3369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9" dur="500" fill="hold"/>
                                        <p:tgtEl>
                                          <p:spTgt spid="3369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20" dur="500" fill="hold"/>
                                        <p:tgtEl>
                                          <p:spTgt spid="3369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1" dur="500" fill="hold"/>
                                        <p:tgtEl>
                                          <p:spTgt spid="3369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3" dur="500" fill="hold"/>
                                        <p:tgtEl>
                                          <p:spTgt spid="3369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24" dur="500" fill="hold"/>
                                        <p:tgtEl>
                                          <p:spTgt spid="3369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5" dur="500" fill="hold"/>
                                        <p:tgtEl>
                                          <p:spTgt spid="3369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4" dur="500"/>
                                        <p:tgtEl>
                                          <p:spTgt spid="336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7" dur="500"/>
                                        <p:tgtEl>
                                          <p:spTgt spid="336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0" dur="500"/>
                                        <p:tgtEl>
                                          <p:spTgt spid="336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3" dur="500"/>
                                        <p:tgtEl>
                                          <p:spTgt spid="336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6" dur="500"/>
                                        <p:tgtEl>
                                          <p:spTgt spid="336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9" dur="500"/>
                                        <p:tgtEl>
                                          <p:spTgt spid="336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2" dur="500"/>
                                        <p:tgtEl>
                                          <p:spTgt spid="336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4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5" dur="2000" fill="hold"/>
                                        <p:tgtEl>
                                          <p:spTgt spid="3369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56" dur="2000" fill="hold"/>
                                        <p:tgtEl>
                                          <p:spTgt spid="3369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7" dur="2000" fill="hold"/>
                                        <p:tgtEl>
                                          <p:spTgt spid="3369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9" dur="2000" fill="hold"/>
                                        <p:tgtEl>
                                          <p:spTgt spid="3369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60" dur="2000" fill="hold"/>
                                        <p:tgtEl>
                                          <p:spTgt spid="3369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1" dur="2000" fill="hold"/>
                                        <p:tgtEl>
                                          <p:spTgt spid="3369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3" dur="2000" fill="hold"/>
                                        <p:tgtEl>
                                          <p:spTgt spid="3369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64" dur="2000" fill="hold"/>
                                        <p:tgtEl>
                                          <p:spTgt spid="3369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5" dur="2000" fill="hold"/>
                                        <p:tgtEl>
                                          <p:spTgt spid="3369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7" dur="2000" fill="hold"/>
                                        <p:tgtEl>
                                          <p:spTgt spid="3369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68" dur="2000" fill="hold"/>
                                        <p:tgtEl>
                                          <p:spTgt spid="3369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9" dur="2000" fill="hold"/>
                                        <p:tgtEl>
                                          <p:spTgt spid="3369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1" dur="2000" fill="hold"/>
                                        <p:tgtEl>
                                          <p:spTgt spid="3369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72" dur="2000" fill="hold"/>
                                        <p:tgtEl>
                                          <p:spTgt spid="3369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3" dur="2000" fill="hold"/>
                                        <p:tgtEl>
                                          <p:spTgt spid="3369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 nodeType="clickPar">
                      <p:stCondLst>
                        <p:cond delay="indefinite"/>
                      </p:stCondLst>
                      <p:childTnLst>
                        <p:par>
                          <p:cTn id="1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3" dur="500"/>
                                        <p:tgtEl>
                                          <p:spTgt spid="336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6" dur="500"/>
                                        <p:tgtEl>
                                          <p:spTgt spid="336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9" dur="2000" fill="hold"/>
                                        <p:tgtEl>
                                          <p:spTgt spid="3369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90" dur="2000" fill="hold"/>
                                        <p:tgtEl>
                                          <p:spTgt spid="3369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1" dur="2000" fill="hold"/>
                                        <p:tgtEl>
                                          <p:spTgt spid="3369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3" dur="2000" fill="hold"/>
                                        <p:tgtEl>
                                          <p:spTgt spid="3369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94" dur="2000" fill="hold"/>
                                        <p:tgtEl>
                                          <p:spTgt spid="3369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5" dur="2000" fill="hold"/>
                                        <p:tgtEl>
                                          <p:spTgt spid="3369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 nodeType="clickPar">
                      <p:stCondLst>
                        <p:cond delay="indefinite"/>
                      </p:stCondLst>
                      <p:childTnLst>
                        <p:par>
                          <p:cTn id="1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336914" grpId="0"/>
      <p:bldP spid="336914" grpId="1"/>
      <p:bldP spid="336915" grpId="0"/>
      <p:bldP spid="336915" grpId="1"/>
      <p:bldP spid="336917" grpId="0"/>
      <p:bldP spid="336917" grpId="1"/>
      <p:bldP spid="336920" grpId="0"/>
      <p:bldP spid="336920" grpId="1"/>
      <p:bldP spid="336925" grpId="0"/>
      <p:bldP spid="336925" grpId="1"/>
      <p:bldP spid="336926" grpId="0"/>
      <p:bldP spid="336926" grpId="1"/>
      <p:bldP spid="336900" grpId="0" animBg="1"/>
      <p:bldP spid="336901" grpId="0" animBg="1"/>
      <p:bldP spid="336902" grpId="0" animBg="1"/>
      <p:bldP spid="336903" grpId="0" animBg="1"/>
      <p:bldP spid="336904" grpId="0" animBg="1"/>
      <p:bldP spid="336905" grpId="0" animBg="1"/>
      <p:bldP spid="336906" grpId="0" animBg="1"/>
      <p:bldP spid="336907" grpId="0" animBg="1"/>
      <p:bldP spid="336908" grpId="0" animBg="1"/>
      <p:bldP spid="336909" grpId="0" animBg="1"/>
      <p:bldP spid="336910" grpId="0" animBg="1"/>
      <p:bldP spid="336911" grpId="0" animBg="1"/>
      <p:bldP spid="336912" grpId="0" animBg="1"/>
      <p:bldP spid="336913" grpId="0" animBg="1"/>
      <p:bldP spid="336916" grpId="0" animBg="1"/>
      <p:bldP spid="336918" grpId="0" animBg="1"/>
      <p:bldP spid="336919" grpId="0" animBg="1"/>
      <p:bldP spid="336921" grpId="0" animBg="1"/>
      <p:bldP spid="336922" grpId="0" animBg="1"/>
      <p:bldP spid="336923" grpId="0" animBg="1"/>
      <p:bldP spid="336924" grpId="0" animBg="1"/>
      <p:bldP spid="336927" grpId="0" animBg="1"/>
      <p:bldP spid="336928" grpId="0" animBg="1"/>
      <p:bldP spid="336929" grpId="0" animBg="1"/>
      <p:bldP spid="336930" grpId="0" animBg="1"/>
      <p:bldP spid="336931" grpId="0" animBg="1"/>
      <p:bldP spid="336932" grpId="0" animBg="1"/>
      <p:bldP spid="336933" grpId="0" animBg="1"/>
      <p:bldP spid="336934" grpId="0" animBg="1"/>
      <p:bldP spid="33693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i="0" smtClean="0">
                <a:solidFill>
                  <a:srgbClr val="003366"/>
                </a:solidFill>
              </a:rPr>
              <a:t>Benjamin Doerr: Rumor Spreading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7839075" cy="576263"/>
          </a:xfrm>
        </p:spPr>
        <p:txBody>
          <a:bodyPr/>
          <a:lstStyle/>
          <a:p>
            <a:pPr eaLnBrk="1" hangingPunct="1"/>
            <a:r>
              <a:rPr lang="en-US" sz="3200" smtClean="0"/>
              <a:t>Why Study Rumor Spreading?</a:t>
            </a:r>
            <a:endParaRPr lang="en-US" sz="3200" smtClean="0">
              <a:cs typeface="Arial" charset="0"/>
            </a:endParaRPr>
          </a:p>
        </p:txBody>
      </p:sp>
      <p:sp>
        <p:nvSpPr>
          <p:cNvPr id="324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501" y="1358900"/>
            <a:ext cx="9072500" cy="5292725"/>
          </a:xfrm>
        </p:spPr>
        <p:txBody>
          <a:bodyPr/>
          <a:lstStyle/>
          <a:p>
            <a:pPr eaLnBrk="1" hangingPunct="1"/>
            <a:r>
              <a:rPr lang="en-US" sz="200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Epidemic algorithm: Quickly and robustly spread information in a network!</a:t>
            </a:r>
            <a:endParaRPr lang="en-US" sz="2000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1"/>
            <a:r>
              <a:rPr lang="en-U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Maintaining replicated databases: Name servers in the Xerox corporate internet </a:t>
            </a:r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[Dehmers </a:t>
            </a: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et al. (1987</a:t>
            </a:r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)]</a:t>
            </a:r>
            <a:endParaRPr lang="en-US" sz="20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1"/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Communication in unreliable/unknown/dynamic/selfish networks</a:t>
            </a:r>
          </a:p>
          <a:p>
            <a:pPr lvl="2"/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wireless sensor networks, mobile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adhoc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networks (robustness)</a:t>
            </a:r>
          </a:p>
          <a:p>
            <a:pPr lvl="2"/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peer-to-peer sharing of large amounts of data (fairness, scalability)</a:t>
            </a:r>
          </a:p>
          <a:p>
            <a:pPr marL="457200" lvl="1" indent="0" eaLnBrk="1" hangingPunct="1">
              <a:buNone/>
            </a:pPr>
            <a:endParaRPr lang="en-US" sz="20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/>
            <a:r>
              <a:rPr lang="en-US" sz="200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Model for existing processes</a:t>
            </a:r>
          </a:p>
          <a:p>
            <a:pPr lvl="1" eaLnBrk="1" hangingPunct="1"/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Rumors, computer viruses, diseases, influence processes,  …</a:t>
            </a:r>
          </a:p>
          <a:p>
            <a:pPr lvl="1" eaLnBrk="1" hangingPunct="1"/>
            <a:endParaRPr lang="en-US" sz="20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/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 early motivation:</a:t>
            </a:r>
          </a:p>
          <a:p>
            <a:pPr lvl="1" eaLnBrk="1" hangingPunct="1"/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Technical tool in a mathematical analysis of an all-pairs shortest path algorithm </a:t>
            </a: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[Frieze, Grimmett (1985)]</a:t>
            </a:r>
            <a:endParaRPr lang="en-US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1" eaLnBrk="1" hangingPunct="1"/>
            <a:endParaRPr lang="en-US" sz="20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1" eaLnBrk="1" hangingPunct="1"/>
            <a:endParaRPr lang="en-US" sz="20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E644563-A17A-44F2-8BDF-90493070F36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i="0" smtClean="0">
                <a:solidFill>
                  <a:srgbClr val="003366"/>
                </a:solidFill>
              </a:rPr>
              <a:t>Benjamin Doerr: Rumor Spreading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7524750" cy="576263"/>
          </a:xfrm>
        </p:spPr>
        <p:txBody>
          <a:bodyPr/>
          <a:lstStyle/>
          <a:p>
            <a:pPr eaLnBrk="1" hangingPunct="1"/>
            <a:r>
              <a:rPr lang="en-US" sz="3200" dirty="0" smtClean="0"/>
              <a:t>Topic of This Talk: </a:t>
            </a:r>
            <a:br>
              <a:rPr lang="en-US" sz="3200" dirty="0" smtClean="0"/>
            </a:br>
            <a:r>
              <a:rPr lang="en-US" sz="3200" dirty="0" smtClean="0"/>
              <a:t>Rumor Spreading in Complete Graphs </a:t>
            </a:r>
            <a:endParaRPr lang="en-US" sz="3200" dirty="0" smtClean="0">
              <a:cs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96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61925" y="1493785"/>
                <a:ext cx="9270616" cy="5157840"/>
              </a:xfrm>
            </p:spPr>
            <p:txBody>
              <a:bodyPr/>
              <a:lstStyle/>
              <a:p>
                <a:pPr eaLnBrk="1" hangingPunct="1"/>
                <a:r>
                  <a:rPr lang="en-US" sz="2000" dirty="0" smtClean="0">
                    <a:latin typeface="Arial Unicode MS" pitchFamily="34" charset="-128"/>
                    <a:cs typeface="Arial" charset="0"/>
                  </a:rPr>
                  <a:t>Most basic among all rumor spreading processes</a:t>
                </a:r>
              </a:p>
              <a:p>
                <a:pPr eaLnBrk="1" hangingPunct="1"/>
                <a:r>
                  <a:rPr lang="en-US" sz="2000" dirty="0" smtClean="0">
                    <a:latin typeface="Arial Unicode MS" pitchFamily="34" charset="-128"/>
                    <a:cs typeface="Arial" charset="0"/>
                  </a:rPr>
                  <a:t>Only interest (in this talk): Runtime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/>
                            <a:cs typeface="Arial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  <a:cs typeface="Arial" charset="0"/>
                          </a:rPr>
                          <m:t>𝑆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  <a:cs typeface="Arial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000" dirty="0" smtClean="0">
                    <a:latin typeface="Arial Unicode MS" pitchFamily="34" charset="-128"/>
                    <a:cs typeface="Arial" charset="0"/>
                  </a:rPr>
                  <a:t> = time until all know the rumor</a:t>
                </a:r>
              </a:p>
              <a:p>
                <a:pPr eaLnBrk="1" hangingPunct="1"/>
                <a:endParaRPr lang="en-US" sz="1800" dirty="0">
                  <a:latin typeface="Arial Unicode MS" pitchFamily="34" charset="-128"/>
                  <a:cs typeface="Arial" charset="0"/>
                </a:endParaRPr>
              </a:p>
              <a:p>
                <a:pPr eaLnBrk="1" hangingPunct="1"/>
                <a:r>
                  <a:rPr lang="en-US" sz="2000" u="sng" dirty="0" smtClean="0">
                    <a:latin typeface="Arial Unicode MS" pitchFamily="34" charset="-128"/>
                    <a:cs typeface="Arial" charset="0"/>
                  </a:rPr>
                  <a:t>Frieze&amp;Grimmett’85:</a:t>
                </a:r>
                <a:r>
                  <a:rPr lang="en-US" sz="2000" dirty="0" smtClean="0">
                    <a:latin typeface="Arial Unicode MS" pitchFamily="34" charset="-128"/>
                    <a:cs typeface="Arial" charset="0"/>
                  </a:rPr>
                  <a:t> </a:t>
                </a:r>
                <a:br>
                  <a:rPr lang="en-US" sz="2000" dirty="0" smtClean="0">
                    <a:latin typeface="Arial Unicode MS" pitchFamily="34" charset="-128"/>
                    <a:cs typeface="Arial" charset="0"/>
                  </a:rPr>
                </a:br>
                <a:r>
                  <a:rPr lang="en-US" sz="2000" dirty="0" smtClean="0">
                    <a:latin typeface="Arial Unicode MS" pitchFamily="34" charset="-128"/>
                    <a:cs typeface="Arial" charset="0"/>
                  </a:rPr>
                  <a:t>With probability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  <a:cs typeface="Arial" charset="0"/>
                      </a:rPr>
                      <m:t>1 −</m:t>
                    </m:r>
                    <m:r>
                      <a:rPr lang="en-US" sz="2000" b="0" i="1" smtClean="0">
                        <a:latin typeface="Cambria Math"/>
                        <a:cs typeface="Arial" charset="0"/>
                      </a:rPr>
                      <m:t>𝑜</m:t>
                    </m:r>
                    <m:r>
                      <a:rPr lang="en-US" sz="2000" b="0" i="1" smtClean="0">
                        <a:latin typeface="Cambria Math"/>
                        <a:cs typeface="Arial" charset="0"/>
                      </a:rPr>
                      <m:t>(1)</m:t>
                    </m:r>
                  </m:oMath>
                </a14:m>
                <a:r>
                  <a:rPr lang="en-US" sz="2000" dirty="0" smtClean="0">
                    <a:latin typeface="Arial Unicode MS" pitchFamily="34" charset="-128"/>
                    <a:cs typeface="Arial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/>
                            <a:cs typeface="Arial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  <a:cs typeface="Arial" charset="0"/>
                          </a:rPr>
                          <m:t>𝑆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  <a:cs typeface="Arial" charset="0"/>
                          </a:rPr>
                          <m:t>𝑛</m:t>
                        </m:r>
                      </m:sub>
                    </m:sSub>
                    <m:r>
                      <a:rPr lang="en-US" sz="2000" b="0" i="1" smtClean="0">
                        <a:latin typeface="Cambria Math"/>
                        <a:cs typeface="Arial" charset="0"/>
                      </a:rPr>
                      <m:t>=</m:t>
                    </m:r>
                    <m:func>
                      <m:funcPr>
                        <m:ctrlPr>
                          <a:rPr lang="en-US" sz="2000" b="0" i="1" smtClean="0">
                            <a:latin typeface="Cambria Math"/>
                            <a:cs typeface="Arial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2000" b="0" i="1" smtClean="0">
                                <a:latin typeface="Cambria Math"/>
                                <a:cs typeface="Arial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000" b="0" i="0" smtClean="0">
                                <a:latin typeface="Cambria Math"/>
                                <a:cs typeface="Arial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/>
                                <a:cs typeface="Arial" charset="0"/>
                              </a:rPr>
                              <m:t>2</m:t>
                            </m:r>
                          </m:sub>
                        </m:sSub>
                      </m:fName>
                      <m:e>
                        <m:r>
                          <a:rPr lang="en-US" sz="2000" b="0" i="1" smtClean="0">
                            <a:latin typeface="Cambria Math"/>
                            <a:cs typeface="Arial" charset="0"/>
                          </a:rPr>
                          <m:t>𝑛</m:t>
                        </m:r>
                      </m:e>
                    </m:func>
                    <m:r>
                      <a:rPr lang="en-US" sz="2000" b="0" i="1" smtClean="0">
                        <a:latin typeface="Cambria Math"/>
                        <a:cs typeface="Arial" charset="0"/>
                      </a:rPr>
                      <m:t>+</m:t>
                    </m:r>
                    <m:func>
                      <m:funcPr>
                        <m:ctrlPr>
                          <a:rPr lang="en-US" sz="2000" b="0" i="1" smtClean="0">
                            <a:latin typeface="Cambria Math"/>
                            <a:cs typeface="Arial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/>
                            <a:cs typeface="Arial" charset="0"/>
                          </a:rPr>
                          <m:t>ln</m:t>
                        </m:r>
                      </m:fName>
                      <m:e>
                        <m:r>
                          <a:rPr lang="en-US" sz="2000" b="0" i="1" smtClean="0">
                            <a:latin typeface="Cambria Math"/>
                            <a:cs typeface="Arial" charset="0"/>
                          </a:rPr>
                          <m:t>𝑛</m:t>
                        </m:r>
                      </m:e>
                    </m:func>
                    <m:r>
                      <a:rPr lang="en-US" sz="2000" b="0" i="1" smtClean="0">
                        <a:latin typeface="Cambria Math"/>
                        <a:cs typeface="Arial" charset="0"/>
                      </a:rPr>
                      <m:t>±</m:t>
                    </m:r>
                    <m:r>
                      <a:rPr lang="en-US" sz="2000" b="0" i="1" smtClean="0">
                        <a:latin typeface="Cambria Math"/>
                        <a:cs typeface="Arial" charset="0"/>
                      </a:rPr>
                      <m:t>𝑜</m:t>
                    </m:r>
                    <m:r>
                      <a:rPr lang="en-US" sz="2000" b="0" i="1" smtClean="0">
                        <a:latin typeface="Cambria Math"/>
                        <a:cs typeface="Arial" charset="0"/>
                      </a:rPr>
                      <m:t>(</m:t>
                    </m:r>
                    <m:func>
                      <m:funcPr>
                        <m:ctrlPr>
                          <a:rPr lang="en-US" sz="2000" b="0" i="1" smtClean="0">
                            <a:latin typeface="Cambria Math"/>
                            <a:cs typeface="Arial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/>
                            <a:cs typeface="Arial" charset="0"/>
                          </a:rPr>
                          <m:t>log</m:t>
                        </m:r>
                      </m:fName>
                      <m:e>
                        <m:r>
                          <a:rPr lang="en-US" sz="2000" b="0" i="1" smtClean="0">
                            <a:latin typeface="Cambria Math"/>
                            <a:cs typeface="Arial" charset="0"/>
                          </a:rPr>
                          <m:t>𝑛</m:t>
                        </m:r>
                      </m:e>
                    </m:func>
                    <m:r>
                      <a:rPr lang="en-US" sz="2000" b="0" i="1" smtClean="0">
                        <a:latin typeface="Cambria Math"/>
                        <a:cs typeface="Arial" charset="0"/>
                      </a:rPr>
                      <m:t>)</m:t>
                    </m:r>
                  </m:oMath>
                </a14:m>
                <a:r>
                  <a:rPr lang="en-US" sz="2000" dirty="0" smtClean="0">
                    <a:latin typeface="Arial Unicode MS" pitchFamily="34" charset="-128"/>
                    <a:cs typeface="Arial" charset="0"/>
                  </a:rPr>
                  <a:t>.</a:t>
                </a:r>
              </a:p>
              <a:p>
                <a:pPr eaLnBrk="1" hangingPunct="1"/>
                <a:endParaRPr lang="en-US" sz="1800" dirty="0">
                  <a:latin typeface="Arial Unicode MS" pitchFamily="34" charset="-128"/>
                  <a:cs typeface="Arial" charset="0"/>
                </a:endParaRPr>
              </a:p>
              <a:p>
                <a:pPr eaLnBrk="1" hangingPunct="1"/>
                <a:r>
                  <a:rPr lang="en-US" sz="2000" u="sng" dirty="0" smtClean="0">
                    <a:latin typeface="Arial Unicode MS" pitchFamily="34" charset="-128"/>
                    <a:cs typeface="Arial" charset="0"/>
                  </a:rPr>
                  <a:t>Pittel’87:</a:t>
                </a:r>
                <a:r>
                  <a:rPr lang="en-US" sz="2000" dirty="0" smtClean="0">
                    <a:latin typeface="Arial Unicode MS" pitchFamily="34" charset="-128"/>
                    <a:cs typeface="Arial" charset="0"/>
                  </a:rPr>
                  <a:t> Let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  <a:cs typeface="Arial" charset="0"/>
                      </a:rPr>
                      <m:t>h</m:t>
                    </m:r>
                    <m:r>
                      <a:rPr lang="en-US" sz="2000" b="0" i="1" smtClean="0">
                        <a:latin typeface="Cambria Math"/>
                        <a:cs typeface="Arial" charset="0"/>
                      </a:rPr>
                      <m:t>=</m:t>
                    </m:r>
                    <m:r>
                      <a:rPr lang="en-US" sz="2000" b="0" i="1" smtClean="0">
                        <a:latin typeface="Cambria Math"/>
                        <a:cs typeface="Arial" charset="0"/>
                      </a:rPr>
                      <m:t>𝜔</m:t>
                    </m:r>
                    <m:d>
                      <m:dPr>
                        <m:ctrlPr>
                          <a:rPr lang="en-US" sz="2000" b="0" i="1" smtClean="0">
                            <a:latin typeface="Cambria Math"/>
                            <a:cs typeface="Arial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/>
                            <a:cs typeface="Arial" charset="0"/>
                          </a:rPr>
                          <m:t>1</m:t>
                        </m:r>
                      </m:e>
                    </m:d>
                  </m:oMath>
                </a14:m>
                <a:r>
                  <a:rPr lang="en-US" sz="2000" dirty="0" smtClean="0">
                    <a:latin typeface="Arial Unicode MS" pitchFamily="34" charset="-128"/>
                    <a:cs typeface="Arial" charset="0"/>
                  </a:rPr>
                  <a:t> be arbitrary. Then</a:t>
                </a:r>
                <a:br>
                  <a:rPr lang="en-US" sz="2000" dirty="0" smtClean="0">
                    <a:latin typeface="Arial Unicode MS" pitchFamily="34" charset="-128"/>
                    <a:cs typeface="Arial" charset="0"/>
                  </a:rPr>
                </a:br>
                <a:r>
                  <a:rPr lang="en-US" sz="2000" dirty="0" smtClean="0">
                    <a:latin typeface="Arial Unicode MS" pitchFamily="34" charset="-128"/>
                    <a:cs typeface="Arial" charset="0"/>
                  </a:rPr>
                  <a:t>with </a:t>
                </a:r>
                <a:r>
                  <a:rPr lang="en-US" sz="2000" dirty="0">
                    <a:latin typeface="Arial Unicode MS" pitchFamily="34" charset="-128"/>
                    <a:cs typeface="Arial" charset="0"/>
                  </a:rPr>
                  <a:t>probability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  <a:cs typeface="Arial" charset="0"/>
                      </a:rPr>
                      <m:t>1 −</m:t>
                    </m:r>
                    <m:r>
                      <a:rPr lang="en-US" sz="2000" i="1">
                        <a:latin typeface="Cambria Math"/>
                        <a:cs typeface="Arial" charset="0"/>
                      </a:rPr>
                      <m:t>𝑜</m:t>
                    </m:r>
                    <m:r>
                      <a:rPr lang="en-US" sz="2000" i="1">
                        <a:latin typeface="Cambria Math"/>
                        <a:cs typeface="Arial" charset="0"/>
                      </a:rPr>
                      <m:t>(1)</m:t>
                    </m:r>
                  </m:oMath>
                </a14:m>
                <a:r>
                  <a:rPr lang="en-US" sz="2000" dirty="0">
                    <a:latin typeface="Arial Unicode MS" pitchFamily="34" charset="-128"/>
                    <a:cs typeface="Arial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/>
                            <a:cs typeface="Arial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  <a:cs typeface="Arial" charset="0"/>
                          </a:rPr>
                          <m:t>𝑆</m:t>
                        </m:r>
                      </m:e>
                      <m:sub>
                        <m:r>
                          <a:rPr lang="en-US" sz="2000" i="1">
                            <a:latin typeface="Cambria Math"/>
                            <a:cs typeface="Arial" charset="0"/>
                          </a:rPr>
                          <m:t>𝑛</m:t>
                        </m:r>
                      </m:sub>
                    </m:sSub>
                    <m:r>
                      <a:rPr lang="en-US" sz="2000" i="1">
                        <a:latin typeface="Cambria Math"/>
                        <a:cs typeface="Arial" charset="0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latin typeface="Cambria Math"/>
                            <a:cs typeface="Arial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2000" i="1">
                                <a:latin typeface="Cambria Math"/>
                                <a:cs typeface="Arial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  <a:cs typeface="Arial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  <a:cs typeface="Arial" charset="0"/>
                              </a:rPr>
                              <m:t>2</m:t>
                            </m:r>
                          </m:sub>
                        </m:sSub>
                      </m:fName>
                      <m:e>
                        <m:r>
                          <a:rPr lang="en-US" sz="2000" i="1">
                            <a:latin typeface="Cambria Math"/>
                            <a:cs typeface="Arial" charset="0"/>
                          </a:rPr>
                          <m:t>𝑛</m:t>
                        </m:r>
                      </m:e>
                    </m:func>
                    <m:r>
                      <a:rPr lang="en-US" sz="2000" i="1">
                        <a:latin typeface="Cambria Math"/>
                        <a:cs typeface="Arial" charset="0"/>
                      </a:rPr>
                      <m:t>+</m:t>
                    </m:r>
                    <m:func>
                      <m:funcPr>
                        <m:ctrlPr>
                          <a:rPr lang="en-US" sz="2000" i="1">
                            <a:latin typeface="Cambria Math"/>
                            <a:cs typeface="Arial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  <a:cs typeface="Arial" charset="0"/>
                          </a:rPr>
                          <m:t>ln</m:t>
                        </m:r>
                      </m:fName>
                      <m:e>
                        <m:r>
                          <a:rPr lang="en-US" sz="2000" i="1">
                            <a:latin typeface="Cambria Math"/>
                            <a:cs typeface="Arial" charset="0"/>
                          </a:rPr>
                          <m:t>𝑛</m:t>
                        </m:r>
                      </m:e>
                    </m:func>
                    <m:r>
                      <a:rPr lang="en-US" sz="2000" i="1">
                        <a:latin typeface="Cambria Math"/>
                        <a:cs typeface="Arial" charset="0"/>
                      </a:rPr>
                      <m:t>±</m:t>
                    </m:r>
                    <m:r>
                      <a:rPr lang="en-US" sz="2000" i="1">
                        <a:latin typeface="Cambria Math"/>
                        <a:cs typeface="Arial" charset="0"/>
                      </a:rPr>
                      <m:t>𝑜</m:t>
                    </m:r>
                    <m:r>
                      <a:rPr lang="en-US" sz="2000" i="1">
                        <a:latin typeface="Cambria Math"/>
                        <a:cs typeface="Arial" charset="0"/>
                      </a:rPr>
                      <m:t>(</m:t>
                    </m:r>
                    <m:r>
                      <a:rPr lang="en-US" sz="2000" b="0" i="1" smtClean="0">
                        <a:latin typeface="Cambria Math"/>
                        <a:cs typeface="Arial" charset="0"/>
                      </a:rPr>
                      <m:t>h</m:t>
                    </m:r>
                    <m:r>
                      <a:rPr lang="en-US" sz="2000" b="0" i="1" smtClean="0">
                        <a:latin typeface="Cambria Math"/>
                        <a:cs typeface="Arial" charset="0"/>
                      </a:rPr>
                      <m:t>(</m:t>
                    </m:r>
                    <m:r>
                      <a:rPr lang="en-US" sz="2000" b="0" i="1" smtClean="0">
                        <a:latin typeface="Cambria Math"/>
                        <a:cs typeface="Arial" charset="0"/>
                      </a:rPr>
                      <m:t>𝑛</m:t>
                    </m:r>
                    <m:r>
                      <a:rPr lang="en-US" sz="2000" b="0" i="1" smtClean="0">
                        <a:latin typeface="Cambria Math"/>
                        <a:cs typeface="Arial" charset="0"/>
                      </a:rPr>
                      <m:t>))</m:t>
                    </m:r>
                  </m:oMath>
                </a14:m>
                <a:r>
                  <a:rPr lang="en-US" sz="2000" dirty="0">
                    <a:latin typeface="Arial Unicode MS" pitchFamily="34" charset="-128"/>
                    <a:cs typeface="Arial" charset="0"/>
                  </a:rPr>
                  <a:t>.</a:t>
                </a:r>
              </a:p>
              <a:p>
                <a:pPr eaLnBrk="1" hangingPunct="1"/>
                <a:endParaRPr lang="en-US" sz="1800" dirty="0" smtClean="0">
                  <a:latin typeface="Arial Unicode MS" pitchFamily="34" charset="-128"/>
                  <a:cs typeface="Arial" charset="0"/>
                </a:endParaRPr>
              </a:p>
              <a:p>
                <a:pPr eaLnBrk="1" hangingPunct="1"/>
                <a:r>
                  <a:rPr lang="en-US" sz="2000" u="sng" dirty="0" smtClean="0">
                    <a:latin typeface="Arial Unicode MS" pitchFamily="34" charset="-128"/>
                    <a:cs typeface="Arial" charset="0"/>
                  </a:rPr>
                  <a:t>Our result:</a:t>
                </a:r>
                <a:r>
                  <a:rPr lang="en-US" sz="2000" dirty="0" smtClean="0">
                    <a:latin typeface="Arial Unicode MS" pitchFamily="34" charset="-128"/>
                    <a:cs typeface="Arial" charset="0"/>
                  </a:rPr>
                  <a:t> </a:t>
                </a:r>
              </a:p>
              <a:p>
                <a:pPr eaLnBrk="1" hangingPunct="1"/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/>
                            <a:cs typeface="Arial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  <a:cs typeface="Arial" charset="0"/>
                          </a:rPr>
                          <m:t>𝑆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  <a:cs typeface="Arial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000" dirty="0" smtClean="0">
                    <a:latin typeface="Arial Unicode MS" pitchFamily="34" charset="-128"/>
                    <a:cs typeface="Arial" charset="0"/>
                  </a:rPr>
                  <a:t> is dominated by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b="0" i="1" smtClean="0">
                            <a:latin typeface="Cambria Math"/>
                            <a:cs typeface="Arial" charset="0"/>
                          </a:rPr>
                        </m:ctrlPr>
                      </m:funcPr>
                      <m:fName>
                        <m:r>
                          <a:rPr lang="en-US" sz="2000" b="0" i="1" smtClean="0">
                            <a:latin typeface="Cambria Math"/>
                            <a:cs typeface="Arial" charset="0"/>
                          </a:rPr>
                          <m:t>⌈ </m:t>
                        </m:r>
                        <m:sSub>
                          <m:sSubPr>
                            <m:ctrlPr>
                              <a:rPr lang="en-US" sz="2000" b="0" i="1" smtClean="0">
                                <a:latin typeface="Cambria Math"/>
                                <a:cs typeface="Arial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000" b="0" i="0" smtClean="0">
                                <a:latin typeface="Cambria Math"/>
                                <a:cs typeface="Arial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/>
                                <a:cs typeface="Arial" charset="0"/>
                              </a:rPr>
                              <m:t>2</m:t>
                            </m:r>
                          </m:sub>
                        </m:sSub>
                      </m:fName>
                      <m:e>
                        <m:r>
                          <a:rPr lang="en-US" sz="2000" b="0" i="1" smtClean="0">
                            <a:latin typeface="Cambria Math"/>
                            <a:cs typeface="Arial" charset="0"/>
                          </a:rPr>
                          <m:t>𝑛</m:t>
                        </m:r>
                      </m:e>
                    </m:func>
                    <m:r>
                      <a:rPr lang="en-US" sz="2000" b="0" i="1" smtClean="0">
                        <a:latin typeface="Cambria Math"/>
                        <a:cs typeface="Arial" charset="0"/>
                      </a:rPr>
                      <m:t>⌉+</m:t>
                    </m:r>
                    <m:f>
                      <m:fPr>
                        <m:ctrlPr>
                          <a:rPr lang="en-US" sz="2000" b="0" i="1" smtClean="0">
                            <a:latin typeface="Cambria Math"/>
                            <a:cs typeface="Arial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  <a:cs typeface="Arial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  <a:cs typeface="Arial" charset="0"/>
                          </a:rPr>
                          <m:t>𝑛</m:t>
                        </m:r>
                      </m:den>
                    </m:f>
                    <m:r>
                      <a:rPr lang="en-US" sz="2000" b="0" i="1" smtClean="0">
                        <a:latin typeface="Cambria Math"/>
                        <a:cs typeface="Arial" charset="0"/>
                      </a:rPr>
                      <m:t>𝐶𝑜𝑢𝑝𝑜𝑛𝐶𝑜𝑙𝑙</m:t>
                    </m:r>
                    <m:d>
                      <m:dPr>
                        <m:ctrlPr>
                          <a:rPr lang="en-US" sz="2000" b="0" i="1" smtClean="0">
                            <a:latin typeface="Cambria Math"/>
                            <a:cs typeface="Arial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/>
                            <a:cs typeface="Arial" charset="0"/>
                          </a:rPr>
                          <m:t>𝑛</m:t>
                        </m:r>
                      </m:e>
                    </m:d>
                    <m:r>
                      <a:rPr lang="en-US" sz="2000" b="0" i="1" smtClean="0">
                        <a:latin typeface="Cambria Math"/>
                        <a:cs typeface="Arial" charset="0"/>
                      </a:rPr>
                      <m:t>+2.6+</m:t>
                    </m:r>
                    <m:r>
                      <a:rPr lang="en-US" sz="2000" b="0" i="1" smtClean="0">
                        <a:latin typeface="Cambria Math"/>
                        <a:cs typeface="Arial" charset="0"/>
                      </a:rPr>
                      <m:t>𝐺𝑒𝑜𝑚</m:t>
                    </m:r>
                    <m:r>
                      <a:rPr lang="en-US" sz="2000" b="0" i="1" smtClean="0">
                        <a:latin typeface="Cambria Math"/>
                        <a:cs typeface="Arial" charset="0"/>
                      </a:rPr>
                      <m:t>(1−</m:t>
                    </m:r>
                    <m:r>
                      <a:rPr lang="en-US" sz="2000" b="0" i="1" smtClean="0">
                        <a:latin typeface="Cambria Math"/>
                        <a:cs typeface="Arial" charset="0"/>
                      </a:rPr>
                      <m:t>𝑜</m:t>
                    </m:r>
                    <m:d>
                      <m:dPr>
                        <m:ctrlPr>
                          <a:rPr lang="en-US" sz="2000" b="0" i="1" smtClean="0">
                            <a:latin typeface="Cambria Math"/>
                            <a:cs typeface="Arial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/>
                            <a:cs typeface="Arial" charset="0"/>
                          </a:rPr>
                          <m:t>1</m:t>
                        </m:r>
                      </m:e>
                    </m:d>
                    <m:r>
                      <a:rPr lang="en-US" sz="2000" b="0" i="1" smtClean="0">
                        <a:latin typeface="Cambria Math"/>
                        <a:cs typeface="Arial" charset="0"/>
                      </a:rPr>
                      <m:t>)</m:t>
                    </m:r>
                  </m:oMath>
                </a14:m>
                <a:r>
                  <a:rPr lang="en-US" sz="2000" dirty="0" smtClean="0">
                    <a:latin typeface="Arial Unicode MS" pitchFamily="34" charset="-128"/>
                    <a:cs typeface="Arial" charset="0"/>
                  </a:rPr>
                  <a:t>.</a:t>
                </a:r>
              </a:p>
              <a:p>
                <a:pPr eaLnBrk="1" hangingPunct="1"/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/>
                            <a:cs typeface="Arial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  <a:cs typeface="Arial" charset="0"/>
                          </a:rPr>
                          <m:t>𝑆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  <a:cs typeface="Arial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000" dirty="0" smtClean="0">
                    <a:latin typeface="Arial Unicode MS" pitchFamily="34" charset="-128"/>
                    <a:cs typeface="Arial" charset="0"/>
                  </a:rPr>
                  <a:t> is </a:t>
                </a:r>
                <a:r>
                  <a:rPr lang="en-US" sz="2000" dirty="0" err="1" smtClean="0">
                    <a:latin typeface="Arial Unicode MS" pitchFamily="34" charset="-128"/>
                    <a:cs typeface="Arial" charset="0"/>
                  </a:rPr>
                  <a:t>subdominated</a:t>
                </a:r>
                <a:r>
                  <a:rPr lang="en-US" sz="2000" dirty="0" smtClean="0">
                    <a:latin typeface="Arial Unicode MS" pitchFamily="34" charset="-128"/>
                    <a:cs typeface="Arial" charset="0"/>
                  </a:rPr>
                  <a:t> by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b="0" i="1" smtClean="0">
                            <a:latin typeface="Cambria Math"/>
                            <a:cs typeface="Arial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2000" b="0" i="1" smtClean="0">
                                <a:latin typeface="Cambria Math"/>
                                <a:cs typeface="Arial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/>
                                <a:cs typeface="Arial" charset="0"/>
                              </a:rPr>
                              <m:t>⌊ </m:t>
                            </m:r>
                            <m:r>
                              <m:rPr>
                                <m:sty m:val="p"/>
                              </m:rPr>
                              <a:rPr lang="en-US" sz="2000" b="0" i="0" smtClean="0">
                                <a:latin typeface="Cambria Math"/>
                                <a:cs typeface="Arial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/>
                                <a:cs typeface="Arial" charset="0"/>
                              </a:rPr>
                              <m:t>2</m:t>
                            </m:r>
                          </m:sub>
                        </m:sSub>
                      </m:fName>
                      <m:e>
                        <m:r>
                          <a:rPr lang="en-US" sz="2000" b="0" i="1" smtClean="0">
                            <a:latin typeface="Cambria Math"/>
                            <a:cs typeface="Arial" charset="0"/>
                          </a:rPr>
                          <m:t>𝑛</m:t>
                        </m:r>
                      </m:e>
                    </m:func>
                    <m:r>
                      <a:rPr lang="en-US" sz="2000" b="0" i="1" smtClean="0">
                        <a:latin typeface="Cambria Math"/>
                        <a:cs typeface="Arial" charset="0"/>
                      </a:rPr>
                      <m:t>⌋+ </m:t>
                    </m:r>
                    <m:f>
                      <m:fPr>
                        <m:ctrlPr>
                          <a:rPr lang="en-US" sz="2000" b="0" i="1" smtClean="0">
                            <a:latin typeface="Cambria Math"/>
                            <a:cs typeface="Arial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  <a:cs typeface="Arial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  <a:cs typeface="Arial" charset="0"/>
                          </a:rPr>
                          <m:t>𝑛</m:t>
                        </m:r>
                      </m:den>
                    </m:f>
                    <m:r>
                      <a:rPr lang="en-US" sz="2000" b="0" i="1" smtClean="0">
                        <a:latin typeface="Cambria Math"/>
                        <a:cs typeface="Arial" charset="0"/>
                      </a:rPr>
                      <m:t>𝐶𝑜𝑢𝑝𝑜𝑛𝐶𝑜𝑙𝑙</m:t>
                    </m:r>
                    <m:d>
                      <m:dPr>
                        <m:ctrlPr>
                          <a:rPr lang="en-US" sz="2000" b="0" i="1" smtClean="0">
                            <a:latin typeface="Cambria Math"/>
                            <a:cs typeface="Arial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b="0" i="1" smtClean="0">
                                <a:latin typeface="Cambria Math"/>
                                <a:cs typeface="Arial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latin typeface="Cambria Math"/>
                                <a:cs typeface="Arial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sz="2000" b="0" i="1" smtClean="0">
                                <a:latin typeface="Cambria Math"/>
                                <a:cs typeface="Arial" charset="0"/>
                              </a:rPr>
                              <m:t>2</m:t>
                            </m:r>
                          </m:den>
                        </m:f>
                        <m:r>
                          <a:rPr lang="en-US" sz="2000" b="0" i="1" smtClean="0">
                            <a:latin typeface="Cambria Math"/>
                            <a:cs typeface="Arial" charset="0"/>
                          </a:rPr>
                          <m:t>→</m:t>
                        </m:r>
                        <m:r>
                          <a:rPr lang="en-US" sz="2000" b="0" i="1" smtClean="0">
                            <a:latin typeface="Cambria Math"/>
                            <a:cs typeface="Arial" charset="0"/>
                          </a:rPr>
                          <m:t>𝑛</m:t>
                        </m:r>
                      </m:e>
                    </m:d>
                    <m:r>
                      <a:rPr lang="en-US" sz="2000" b="0" i="1" smtClean="0">
                        <a:latin typeface="Cambria Math"/>
                        <a:cs typeface="Arial" charset="0"/>
                      </a:rPr>
                      <m:t>−1</m:t>
                    </m:r>
                  </m:oMath>
                </a14:m>
                <a:r>
                  <a:rPr lang="en-US" sz="2000" dirty="0" smtClean="0">
                    <a:latin typeface="Arial Unicode MS" pitchFamily="34" charset="-128"/>
                    <a:cs typeface="Arial" charset="0"/>
                  </a:rPr>
                  <a:t>.</a:t>
                </a:r>
              </a:p>
              <a:p>
                <a:pPr eaLnBrk="1" hangingPunct="1"/>
                <a14:m>
                  <m:oMath xmlns:m="http://schemas.openxmlformats.org/officeDocument/2006/math">
                    <m:d>
                      <m:dPr>
                        <m:begChr m:val="⌊"/>
                        <m:endChr m:val="⌋"/>
                        <m:ctrlPr>
                          <a:rPr lang="en-US" sz="2000" b="0" i="1" smtClean="0">
                            <a:latin typeface="Cambria Math"/>
                            <a:cs typeface="Arial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b="0" i="1" smtClean="0">
                                <a:latin typeface="Cambria Math"/>
                                <a:cs typeface="Arial" charset="0"/>
                              </a:rPr>
                            </m:ctrlPr>
                          </m:sSubPr>
                          <m:e>
                            <m:r>
                              <a:rPr lang="en-US" sz="2000" b="0" i="0" smtClean="0">
                                <a:latin typeface="Cambria Math"/>
                                <a:cs typeface="Arial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 sz="2000" b="0" i="0" smtClean="0">
                                <a:latin typeface="Cambria Math"/>
                                <a:cs typeface="Arial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/>
                                <a:cs typeface="Arial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/>
                            <a:cs typeface="Arial" charset="0"/>
                          </a:rPr>
                          <m:t>𝑛</m:t>
                        </m:r>
                      </m:e>
                    </m:d>
                    <m:r>
                      <a:rPr lang="en-US" sz="2000" b="0" i="1" smtClean="0">
                        <a:latin typeface="Cambria Math"/>
                        <a:cs typeface="Arial" charset="0"/>
                      </a:rPr>
                      <m:t>+ </m:t>
                    </m:r>
                    <m:r>
                      <m:rPr>
                        <m:sty m:val="p"/>
                      </m:rPr>
                      <a:rPr lang="en-US" sz="2000" b="0" i="1" smtClean="0">
                        <a:latin typeface="Cambria Math"/>
                        <a:cs typeface="Arial" charset="0"/>
                      </a:rPr>
                      <m:t>ln</m:t>
                    </m:r>
                    <m:r>
                      <a:rPr lang="en-US" sz="2000" b="0" i="1" smtClean="0">
                        <a:latin typeface="Cambria Math"/>
                        <a:cs typeface="Arial" charset="0"/>
                      </a:rPr>
                      <m:t> </m:t>
                    </m:r>
                    <m:r>
                      <a:rPr lang="en-US" sz="2000" b="0" i="1" smtClean="0">
                        <a:latin typeface="Cambria Math"/>
                        <a:cs typeface="Arial" charset="0"/>
                      </a:rPr>
                      <m:t>𝑛</m:t>
                    </m:r>
                    <m:r>
                      <a:rPr lang="en-US" sz="2000" b="0" i="1" smtClean="0">
                        <a:latin typeface="Cambria Math"/>
                        <a:cs typeface="Arial" charset="0"/>
                      </a:rPr>
                      <m:t> −1.116≤</m:t>
                    </m:r>
                    <m:r>
                      <a:rPr lang="en-US" sz="2000" b="0" i="1" smtClean="0">
                        <a:latin typeface="Cambria Math"/>
                        <a:cs typeface="Arial" charset="0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sz="2000" b="0" i="1" smtClean="0">
                            <a:latin typeface="Cambria Math"/>
                            <a:cs typeface="Arial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b="0" i="1" smtClean="0">
                                <a:latin typeface="Cambria Math"/>
                                <a:cs typeface="Arial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/>
                                <a:cs typeface="Arial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/>
                                <a:cs typeface="Arial" charset="0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en-US" sz="2000" b="0" i="1" smtClean="0">
                        <a:latin typeface="Cambria Math"/>
                        <a:cs typeface="Arial" charset="0"/>
                      </a:rPr>
                      <m:t>≤</m:t>
                    </m:r>
                    <m:d>
                      <m:dPr>
                        <m:begChr m:val="⌈"/>
                        <m:endChr m:val="⌉"/>
                        <m:ctrlPr>
                          <a:rPr lang="en-US" sz="2000" b="0" i="1" smtClean="0">
                            <a:latin typeface="Cambria Math"/>
                            <a:cs typeface="Arial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b="0" i="1" smtClean="0">
                                <a:latin typeface="Cambria Math"/>
                                <a:cs typeface="Arial" charset="0"/>
                              </a:rPr>
                            </m:ctrlPr>
                          </m:sSubPr>
                          <m:e>
                            <m:r>
                              <a:rPr lang="en-US" sz="2000" b="0" i="0" smtClean="0">
                                <a:latin typeface="Cambria Math"/>
                                <a:cs typeface="Arial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 sz="2000" b="0" i="0" smtClean="0">
                                <a:latin typeface="Cambria Math"/>
                                <a:cs typeface="Arial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/>
                                <a:cs typeface="Arial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/>
                            <a:cs typeface="Arial" charset="0"/>
                          </a:rPr>
                          <m:t>𝑛</m:t>
                        </m:r>
                      </m:e>
                    </m:d>
                    <m:r>
                      <a:rPr lang="en-US" sz="2000" b="0" i="1" smtClean="0">
                        <a:latin typeface="Cambria Math"/>
                        <a:cs typeface="Arial" charset="0"/>
                      </a:rPr>
                      <m:t>+</m:t>
                    </m:r>
                    <m:func>
                      <m:funcPr>
                        <m:ctrlPr>
                          <a:rPr lang="en-US" sz="2000" b="0" i="1" smtClean="0">
                            <a:latin typeface="Cambria Math"/>
                            <a:cs typeface="Arial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/>
                            <a:cs typeface="Arial" charset="0"/>
                          </a:rPr>
                          <m:t>ln</m:t>
                        </m:r>
                      </m:fName>
                      <m:e>
                        <m:r>
                          <a:rPr lang="en-US" sz="2000" b="0" i="1" smtClean="0">
                            <a:latin typeface="Cambria Math"/>
                            <a:cs typeface="Arial" charset="0"/>
                          </a:rPr>
                          <m:t>𝑛</m:t>
                        </m:r>
                      </m:e>
                    </m:func>
                    <m:r>
                      <a:rPr lang="en-US" sz="2000" b="0" i="1" smtClean="0">
                        <a:latin typeface="Cambria Math"/>
                        <a:cs typeface="Arial" charset="0"/>
                      </a:rPr>
                      <m:t>+2.765+</m:t>
                    </m:r>
                    <m:r>
                      <a:rPr lang="en-US" sz="2000" b="0" i="1" smtClean="0">
                        <a:latin typeface="Cambria Math"/>
                        <a:cs typeface="Arial" charset="0"/>
                      </a:rPr>
                      <m:t>𝑜</m:t>
                    </m:r>
                    <m:d>
                      <m:dPr>
                        <m:ctrlPr>
                          <a:rPr lang="en-US" sz="2000" b="0" i="1" smtClean="0">
                            <a:latin typeface="Cambria Math"/>
                            <a:cs typeface="Arial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/>
                            <a:cs typeface="Arial" charset="0"/>
                          </a:rPr>
                          <m:t>1</m:t>
                        </m:r>
                      </m:e>
                    </m:d>
                  </m:oMath>
                </a14:m>
                <a:r>
                  <a:rPr lang="en-US" sz="2000" dirty="0" smtClean="0">
                    <a:latin typeface="Arial Unicode MS" pitchFamily="34" charset="-128"/>
                    <a:cs typeface="Arial" charset="0"/>
                  </a:rPr>
                  <a:t>.</a:t>
                </a:r>
              </a:p>
              <a:p>
                <a:pPr marL="0" indent="0" eaLnBrk="1" hangingPunct="1">
                  <a:buNone/>
                </a:pPr>
                <a:endParaRPr lang="en-US" sz="2000" dirty="0" smtClean="0">
                  <a:latin typeface="Arial Unicode MS" pitchFamily="34" charset="-128"/>
                  <a:cs typeface="Arial" charset="0"/>
                </a:endParaRPr>
              </a:p>
            </p:txBody>
          </p:sp>
        </mc:Choice>
        <mc:Fallback xmlns="">
          <p:sp>
            <p:nvSpPr>
              <p:cNvPr id="8196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61925" y="1493785"/>
                <a:ext cx="9270616" cy="5157840"/>
              </a:xfrm>
              <a:blipFill rotWithShape="1">
                <a:blip r:embed="rId2"/>
                <a:stretch>
                  <a:fillRect l="-592" t="-5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E644563-A17A-44F2-8BDF-90493070F36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161925" y="1358900"/>
            <a:ext cx="8982075" cy="5157788"/>
          </a:xfrm>
        </p:spPr>
        <p:txBody>
          <a:bodyPr/>
          <a:lstStyle/>
          <a:p>
            <a:pPr eaLnBrk="1" hangingPunct="1"/>
            <a:r>
              <a:rPr lang="en-US" sz="2000" dirty="0" smtClean="0">
                <a:latin typeface="Arial Unicode MS" pitchFamily="34" charset="-128"/>
              </a:rPr>
              <a:t>Two different “regimes”:</a:t>
            </a:r>
          </a:p>
          <a:p>
            <a:pPr eaLnBrk="1" hangingPunct="1"/>
            <a:endParaRPr lang="en-US" sz="20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/>
            <a:endParaRPr lang="en-US" sz="20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/>
            <a:endParaRPr lang="en-US" sz="20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/>
            <a:endParaRPr lang="en-US" sz="20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/>
            <a:endParaRPr lang="en-US" sz="20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22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-558570" y="6418135"/>
            <a:ext cx="6227763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i="0" smtClean="0">
                <a:solidFill>
                  <a:srgbClr val="003366"/>
                </a:solidFill>
              </a:rPr>
              <a:t>Benjamin Doerr: Rumor Spreading</a:t>
            </a:r>
            <a:endParaRPr lang="en-US" i="0" dirty="0" smtClean="0">
              <a:solidFill>
                <a:srgbClr val="003366"/>
              </a:solidFill>
            </a:endParaRPr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7929562" cy="576263"/>
          </a:xfrm>
        </p:spPr>
        <p:txBody>
          <a:bodyPr/>
          <a:lstStyle/>
          <a:p>
            <a:pPr eaLnBrk="1" hangingPunct="1"/>
            <a:r>
              <a:rPr lang="en-US" sz="3200" dirty="0" smtClean="0">
                <a:latin typeface="Arial Unicode MS" pitchFamily="34" charset="-128"/>
              </a:rPr>
              <a:t>What is the Difficulty?</a:t>
            </a:r>
            <a:endParaRPr lang="en-US" sz="3200" dirty="0" smtClean="0">
              <a:latin typeface="Arial Unicode MS" pitchFamily="34" charset="-128"/>
              <a:cs typeface="Aria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E644563-A17A-44F2-8BDF-90493070F36C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ounded Rectangle 2"/>
              <p:cNvSpPr/>
              <p:nvPr/>
            </p:nvSpPr>
            <p:spPr>
              <a:xfrm>
                <a:off x="431540" y="1898830"/>
                <a:ext cx="4095455" cy="1215135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:r>
                  <a:rPr lang="en-US" sz="2000" dirty="0" smtClean="0">
                    <a:solidFill>
                      <a:schemeClr val="tx1"/>
                    </a:solidFill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Early: Informed nodes double.</a:t>
                </a:r>
                <a:br>
                  <a:rPr lang="en-US" sz="2000" dirty="0" smtClean="0">
                    <a:solidFill>
                      <a:schemeClr val="tx1"/>
                    </a:solidFill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0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𝑡</m:t>
                                  </m:r>
                                  <m:r>
                                    <a:rPr lang="en-US" sz="20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+1</m:t>
                                  </m:r>
                                </m:sub>
                              </m:sSub>
                            </m:e>
                          </m:d>
                        </m:e>
                      </m:d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≥2 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𝑡</m:t>
                              </m:r>
                            </m:sub>
                          </m:sSub>
                        </m:e>
                      </m:d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1 − </m:t>
                          </m:r>
                          <m:f>
                            <m:fPr>
                              <m:ctrlP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3</m:t>
                              </m:r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sz="20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20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𝐼</m:t>
                                      </m:r>
                                    </m:e>
                                    <m:sub>
                                      <m:r>
                                        <a:rPr lang="en-US" sz="20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𝑡</m:t>
                                      </m:r>
                                    </m:sub>
                                  </m:sSub>
                                </m:e>
                              </m:d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4</m:t>
                              </m:r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𝑛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2000" dirty="0">
                  <a:solidFill>
                    <a:schemeClr val="tx1"/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3" name="Rounded 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540" y="1898830"/>
                <a:ext cx="4095455" cy="1215135"/>
              </a:xfrm>
              <a:prstGeom prst="round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ounded Rectangle 6"/>
              <p:cNvSpPr/>
              <p:nvPr/>
            </p:nvSpPr>
            <p:spPr>
              <a:xfrm>
                <a:off x="4752019" y="1898830"/>
                <a:ext cx="4185465" cy="1215135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:r>
                  <a:rPr lang="en-US" sz="2000" dirty="0" smtClean="0">
                    <a:solidFill>
                      <a:schemeClr val="tx1"/>
                    </a:solidFill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Late: Uninformed shrink by</a:t>
                </a:r>
                <a:r>
                  <a:rPr lang="en-US" sz="2000" dirty="0" smtClean="0">
                    <a:solidFill>
                      <a:schemeClr val="tx1"/>
                    </a:solidFill>
                    <a:latin typeface="+mj-lt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≈</m:t>
                    </m:r>
                    <m:f>
                      <m:fPr>
                        <m:type m:val="lin"/>
                        <m:ctrlPr>
                          <a:rPr lang="en-US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𝑒</m:t>
                        </m:r>
                      </m:den>
                    </m:f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  <a:latin typeface="+mj-lt"/>
                  </a:rPr>
                  <a:t>.</a:t>
                </a:r>
                <a:br>
                  <a:rPr lang="en-US" sz="2000" dirty="0" smtClean="0">
                    <a:solidFill>
                      <a:schemeClr val="tx1"/>
                    </a:solidFill>
                    <a:latin typeface="+mj-lt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0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𝑈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𝑡</m:t>
                                  </m:r>
                                  <m:r>
                                    <a:rPr lang="en-US" sz="20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+1</m:t>
                                  </m:r>
                                </m:sub>
                              </m:sSub>
                            </m:e>
                          </m:d>
                        </m:e>
                      </m:d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≤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𝑡</m:t>
                              </m:r>
                            </m:sub>
                          </m:sSub>
                        </m:e>
                      </m:d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1 − </m:t>
                              </m:r>
                              <m:f>
                                <m:fPr>
                                  <m:ctrlPr>
                                    <a:rPr lang="en-US" sz="20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0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𝑛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𝑛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−|</m:t>
                          </m:r>
                          <m:sSub>
                            <m:sSubPr>
                              <m:ctrlP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|</m:t>
                          </m:r>
                        </m:sup>
                      </m:sSup>
                    </m:oMath>
                  </m:oMathPara>
                </a14:m>
                <a:endParaRPr lang="en-US" sz="2000" dirty="0">
                  <a:solidFill>
                    <a:schemeClr val="tx1"/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7" name="Rounded 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2019" y="1898830"/>
                <a:ext cx="4185465" cy="1215135"/>
              </a:xfrm>
              <a:prstGeom prst="roundRect">
                <a:avLst/>
              </a:prstGeom>
              <a:blipFill rotWithShape="1">
                <a:blip r:embed="rId3"/>
                <a:stretch>
                  <a:fillRect t="-33333" r="-94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hevron 3"/>
          <p:cNvSpPr/>
          <p:nvPr/>
        </p:nvSpPr>
        <p:spPr>
          <a:xfrm>
            <a:off x="646352" y="3699030"/>
            <a:ext cx="8291131" cy="315035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1550" y="3338990"/>
            <a:ext cx="50577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Frieze&amp;Grimmett’85: 5 phases (7 pages proof)</a:t>
            </a:r>
            <a:endParaRPr lang="en-US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6323" y="3564015"/>
            <a:ext cx="505267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</a:t>
            </a:r>
            <a:r>
              <a:rPr lang="en-US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|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1 </a:t>
            </a:r>
            <a:endParaRPr lang="en-US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875731" y="3562735"/>
                <a:ext cx="545919" cy="8002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  </a:t>
                </a:r>
                <a:r>
                  <a:rPr lang="en-US" sz="2800" dirty="0" smtClean="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|</a:t>
                </a:r>
                <a:r>
                  <a:rPr lang="en-US" dirty="0" smtClean="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/>
                </a:r>
                <a:br>
                  <a:rPr lang="en-US" dirty="0" smtClean="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</a:br>
                <a:r>
                  <a:rPr lang="en-US" dirty="0" smtClean="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Arial Unicode MS" panose="020B0604020202020204" pitchFamily="34" charset="-128"/>
                        <a:cs typeface="Arial Unicode MS" panose="020B0604020202020204" pitchFamily="34" charset="-128"/>
                      </a:rPr>
                      <m:t>𝐾</m:t>
                    </m:r>
                  </m:oMath>
                </a14:m>
                <a:r>
                  <a:rPr lang="en-US" dirty="0" smtClean="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 </a:t>
                </a:r>
                <a:endParaRPr lang="en-US" dirty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5731" y="3562735"/>
                <a:ext cx="545919" cy="800219"/>
              </a:xfrm>
              <a:prstGeom prst="rect">
                <a:avLst/>
              </a:prstGeom>
              <a:blipFill rotWithShape="1">
                <a:blip r:embed="rId4"/>
                <a:stretch>
                  <a:fillRect t="-75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951075" y="3564015"/>
                <a:ext cx="555730" cy="8002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  </a:t>
                </a:r>
                <a:r>
                  <a:rPr lang="en-US" sz="2800" dirty="0" smtClean="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|</a:t>
                </a:r>
                <a:r>
                  <a:rPr lang="en-US" dirty="0" smtClean="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/>
                </a:r>
                <a:br>
                  <a:rPr lang="en-US" dirty="0" smtClean="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</a:br>
                <a:r>
                  <a:rPr lang="en-US" dirty="0" smtClean="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Arial Unicode MS" panose="020B0604020202020204" pitchFamily="34" charset="-128"/>
                        <a:cs typeface="Arial Unicode MS" panose="020B0604020202020204" pitchFamily="34" charset="-128"/>
                      </a:rPr>
                      <m:t>𝜀</m:t>
                    </m:r>
                    <m:r>
                      <a:rPr lang="en-US" b="0" i="1" smtClean="0">
                        <a:latin typeface="Cambria Math"/>
                        <a:ea typeface="Arial Unicode MS" panose="020B0604020202020204" pitchFamily="34" charset="-128"/>
                        <a:cs typeface="Arial Unicode MS" panose="020B0604020202020204" pitchFamily="34" charset="-128"/>
                      </a:rPr>
                      <m:t>𝑛</m:t>
                    </m:r>
                  </m:oMath>
                </a14:m>
                <a:r>
                  <a:rPr lang="en-US" dirty="0" smtClean="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 </a:t>
                </a:r>
                <a:endParaRPr lang="en-US" dirty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1075" y="3564015"/>
                <a:ext cx="555730" cy="800219"/>
              </a:xfrm>
              <a:prstGeom prst="rect">
                <a:avLst/>
              </a:prstGeom>
              <a:blipFill rotWithShape="1">
                <a:blip r:embed="rId5"/>
                <a:stretch>
                  <a:fillRect t="-76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346975" y="3564015"/>
                <a:ext cx="1159356" cy="8002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 smtClean="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  </a:t>
                </a:r>
                <a:r>
                  <a:rPr lang="en-US" sz="2800" dirty="0" smtClean="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|</a:t>
                </a:r>
                <a:r>
                  <a:rPr lang="en-US" dirty="0" smtClean="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/>
                </a:r>
                <a:br>
                  <a:rPr lang="en-US" dirty="0" smtClean="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</a:br>
                <a:r>
                  <a:rPr lang="en-US" dirty="0" smtClean="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  <a:ea typeface="Arial Unicode MS" panose="020B0604020202020204" pitchFamily="34" charset="-128"/>
                        <a:cs typeface="Arial Unicode MS" panose="020B0604020202020204" pitchFamily="34" charset="-128"/>
                      </a:rPr>
                      <m:t>(1−</m:t>
                    </m:r>
                    <m:r>
                      <a:rPr lang="en-US" b="0" i="1" smtClean="0">
                        <a:latin typeface="Cambria Math"/>
                        <a:ea typeface="Arial Unicode MS" panose="020B0604020202020204" pitchFamily="34" charset="-128"/>
                        <a:cs typeface="Arial Unicode MS" panose="020B0604020202020204" pitchFamily="34" charset="-128"/>
                      </a:rPr>
                      <m:t>𝜀</m:t>
                    </m:r>
                    <m:r>
                      <a:rPr lang="en-US" b="0" i="1" smtClean="0">
                        <a:latin typeface="Cambria Math"/>
                        <a:ea typeface="Arial Unicode MS" panose="020B0604020202020204" pitchFamily="34" charset="-128"/>
                        <a:cs typeface="Arial Unicode MS" panose="020B0604020202020204" pitchFamily="34" charset="-128"/>
                      </a:rPr>
                      <m:t>)</m:t>
                    </m:r>
                    <m:r>
                      <a:rPr lang="en-US" b="0" i="1" smtClean="0">
                        <a:latin typeface="Cambria Math"/>
                        <a:ea typeface="Arial Unicode MS" panose="020B0604020202020204" pitchFamily="34" charset="-128"/>
                        <a:cs typeface="Arial Unicode MS" panose="020B0604020202020204" pitchFamily="34" charset="-128"/>
                      </a:rPr>
                      <m:t>𝑛</m:t>
                    </m:r>
                  </m:oMath>
                </a14:m>
                <a:r>
                  <a:rPr lang="en-US" dirty="0" smtClean="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 </a:t>
                </a:r>
                <a:endParaRPr lang="en-US" dirty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6975" y="3564015"/>
                <a:ext cx="1159356" cy="800219"/>
              </a:xfrm>
              <a:prstGeom prst="rect">
                <a:avLst/>
              </a:prstGeom>
              <a:blipFill rotWithShape="1">
                <a:blip r:embed="rId6"/>
                <a:stretch>
                  <a:fillRect t="-7634" b="-61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7769230" y="3564015"/>
                <a:ext cx="997132" cy="8002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 smtClean="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  </a:t>
                </a:r>
                <a:r>
                  <a:rPr lang="en-US" sz="2800" dirty="0" smtClean="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|</a:t>
                </a:r>
                <a:r>
                  <a:rPr lang="en-US" dirty="0" smtClean="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/>
                </a:r>
                <a:br>
                  <a:rPr lang="en-US" dirty="0" smtClean="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</a:br>
                <a:r>
                  <a:rPr lang="en-US" dirty="0" smtClean="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  <a:ea typeface="Arial Unicode MS" panose="020B0604020202020204" pitchFamily="34" charset="-128"/>
                        <a:cs typeface="Arial Unicode MS" panose="020B0604020202020204" pitchFamily="34" charset="-128"/>
                      </a:rPr>
                      <m:t>  </m:t>
                    </m:r>
                    <m:r>
                      <a:rPr lang="en-US" b="0" i="1" smtClean="0">
                        <a:latin typeface="Cambria Math"/>
                        <a:ea typeface="Arial Unicode MS" panose="020B0604020202020204" pitchFamily="34" charset="-128"/>
                        <a:cs typeface="Arial Unicode MS" panose="020B0604020202020204" pitchFamily="34" charset="-128"/>
                      </a:rPr>
                      <m:t>𝑛</m:t>
                    </m:r>
                    <m:r>
                      <a:rPr lang="en-US" b="0" i="1" smtClean="0">
                        <a:latin typeface="Cambria Math"/>
                        <a:ea typeface="Arial Unicode MS" panose="020B0604020202020204" pitchFamily="34" charset="-128"/>
                        <a:cs typeface="Arial Unicode MS" panose="020B0604020202020204" pitchFamily="34" charset="-128"/>
                      </a:rPr>
                      <m:t>−</m:t>
                    </m:r>
                    <m:r>
                      <a:rPr lang="en-US" b="0" i="1" smtClean="0">
                        <a:latin typeface="Cambria Math"/>
                        <a:ea typeface="Arial Unicode MS" panose="020B0604020202020204" pitchFamily="34" charset="-128"/>
                        <a:cs typeface="Arial Unicode MS" panose="020B0604020202020204" pitchFamily="34" charset="-128"/>
                      </a:rPr>
                      <m:t>𝐾</m:t>
                    </m:r>
                  </m:oMath>
                </a14:m>
                <a:r>
                  <a:rPr lang="en-US" dirty="0" smtClean="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 </a:t>
                </a:r>
                <a:endParaRPr lang="en-US" dirty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9230" y="3564015"/>
                <a:ext cx="997132" cy="800219"/>
              </a:xfrm>
              <a:prstGeom prst="rect">
                <a:avLst/>
              </a:prstGeom>
              <a:blipFill rotWithShape="1">
                <a:blip r:embed="rId7"/>
                <a:stretch>
                  <a:fillRect t="-76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8583872" y="3564015"/>
                <a:ext cx="578172" cy="8002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 smtClean="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  </a:t>
                </a:r>
                <a:r>
                  <a:rPr lang="en-US" sz="2800" dirty="0" smtClean="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|</a:t>
                </a:r>
                <a:r>
                  <a:rPr lang="en-US" dirty="0" smtClean="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/>
                </a:r>
                <a:br>
                  <a:rPr lang="en-US" dirty="0" smtClean="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</a:br>
                <a:r>
                  <a:rPr lang="en-US" dirty="0" smtClean="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Arial Unicode MS" panose="020B0604020202020204" pitchFamily="34" charset="-128"/>
                        <a:cs typeface="Arial Unicode MS" panose="020B0604020202020204" pitchFamily="34" charset="-128"/>
                      </a:rPr>
                      <m:t>𝑛</m:t>
                    </m:r>
                  </m:oMath>
                </a14:m>
                <a:r>
                  <a:rPr lang="en-US" dirty="0" smtClean="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 </a:t>
                </a:r>
                <a:endParaRPr lang="en-US" dirty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83872" y="3564015"/>
                <a:ext cx="578172" cy="800219"/>
              </a:xfrm>
              <a:prstGeom prst="rect">
                <a:avLst/>
              </a:prstGeom>
              <a:blipFill rotWithShape="1">
                <a:blip r:embed="rId8"/>
                <a:stretch>
                  <a:fillRect t="-7634" r="-6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-96632" y="3716415"/>
                <a:ext cx="618182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dirty="0" smtClean="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Arial Unicode MS" panose="020B0604020202020204" pitchFamily="34" charset="-128"/>
                        <a:cs typeface="Arial Unicode MS" panose="020B0604020202020204" pitchFamily="34" charset="-128"/>
                      </a:rPr>
                      <m:t>𝑡</m:t>
                    </m:r>
                    <m:r>
                      <a:rPr lang="en-US" b="0" i="1" smtClean="0">
                        <a:latin typeface="Cambria Math"/>
                        <a:ea typeface="Arial Unicode MS" panose="020B0604020202020204" pitchFamily="34" charset="-128"/>
                        <a:cs typeface="Arial Unicode MS" panose="020B0604020202020204" pitchFamily="34" charset="-128"/>
                      </a:rPr>
                      <m:t>:</m:t>
                    </m:r>
                  </m:oMath>
                </a14:m>
                <a:r>
                  <a:rPr lang="en-US" dirty="0" smtClean="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/>
                </a:r>
                <a:br>
                  <a:rPr lang="en-US" dirty="0" smtClean="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</a:br>
                <a:r>
                  <a:rPr lang="en-US" dirty="0" smtClean="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/>
                            <a:ea typeface="Arial Unicode MS" panose="020B0604020202020204" pitchFamily="34" charset="-128"/>
                            <a:cs typeface="Arial Unicode MS" panose="020B0604020202020204" pitchFamily="34" charset="-128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  <a:ea typeface="Arial Unicode MS" panose="020B0604020202020204" pitchFamily="34" charset="-128"/>
                                <a:cs typeface="Arial Unicode MS" panose="020B0604020202020204" pitchFamily="34" charset="-128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  <a:ea typeface="Arial Unicode MS" panose="020B0604020202020204" pitchFamily="34" charset="-128"/>
                                <a:cs typeface="Arial Unicode MS" panose="020B0604020202020204" pitchFamily="34" charset="-128"/>
                              </a:rPr>
                              <m:t>𝐼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ea typeface="Arial Unicode MS" panose="020B0604020202020204" pitchFamily="34" charset="-128"/>
                                <a:cs typeface="Arial Unicode MS" panose="020B0604020202020204" pitchFamily="34" charset="-128"/>
                              </a:rPr>
                              <m:t>𝑡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/>
                        <a:ea typeface="Arial Unicode MS" panose="020B0604020202020204" pitchFamily="34" charset="-128"/>
                        <a:cs typeface="Arial Unicode MS" panose="020B0604020202020204" pitchFamily="34" charset="-128"/>
                      </a:rPr>
                      <m:t>:</m:t>
                    </m:r>
                  </m:oMath>
                </a14:m>
                <a:endParaRPr lang="en-US" dirty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96632" y="3716415"/>
                <a:ext cx="618182" cy="646331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Chevron 16"/>
          <p:cNvSpPr/>
          <p:nvPr/>
        </p:nvSpPr>
        <p:spPr>
          <a:xfrm>
            <a:off x="645615" y="4789021"/>
            <a:ext cx="8291131" cy="315035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20813" y="4428981"/>
            <a:ext cx="36984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Pittel’87: </a:t>
            </a:r>
            <a:r>
              <a:rPr 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7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phases (9 pages proof)</a:t>
            </a:r>
            <a:endParaRPr lang="en-US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75586" y="4654006"/>
            <a:ext cx="505267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</a:t>
            </a:r>
            <a:r>
              <a:rPr lang="en-US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|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1 </a:t>
            </a:r>
            <a:endParaRPr lang="en-US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810875" y="4652726"/>
                <a:ext cx="1413977" cy="10319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800" dirty="0" smtClean="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|</a:t>
                </a:r>
                <a:r>
                  <a:rPr lang="en-US" dirty="0" smtClean="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/>
                </a:r>
                <a:br>
                  <a:rPr lang="en-US" dirty="0" smtClean="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</a:br>
                <a:r>
                  <a:rPr lang="en-US" dirty="0" smtClean="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  <a:ea typeface="Arial Unicode MS" panose="020B0604020202020204" pitchFamily="34" charset="-128"/>
                            <a:cs typeface="Arial Unicode MS" panose="020B0604020202020204" pitchFamily="34" charset="-128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  <a:ea typeface="Arial Unicode MS" panose="020B0604020202020204" pitchFamily="34" charset="-128"/>
                                <a:cs typeface="Arial Unicode MS" panose="020B0604020202020204" pitchFamily="34" charset="-128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b="0" i="1" smtClean="0">
                                    <a:latin typeface="Cambria Math"/>
                                    <a:ea typeface="Arial Unicode MS" panose="020B0604020202020204" pitchFamily="34" charset="-128"/>
                                    <a:cs typeface="Arial Unicode MS" panose="020B0604020202020204" pitchFamily="34" charset="-128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/>
                                    <a:ea typeface="Arial Unicode MS" panose="020B0604020202020204" pitchFamily="34" charset="-128"/>
                                    <a:cs typeface="Arial Unicode MS" panose="020B0604020202020204" pitchFamily="34" charset="-128"/>
                                  </a:rPr>
                                  <m:t>𝑛</m:t>
                                </m:r>
                              </m:num>
                              <m:den>
                                <m:func>
                                  <m:funcPr>
                                    <m:ctrlPr>
                                      <a:rPr lang="en-US" b="0" i="1" smtClean="0">
                                        <a:latin typeface="Cambria Math"/>
                                        <a:ea typeface="Arial Unicode MS" panose="020B0604020202020204" pitchFamily="34" charset="-128"/>
                                        <a:cs typeface="Arial Unicode MS" panose="020B0604020202020204" pitchFamily="34" charset="-128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latin typeface="Cambria Math"/>
                                        <a:ea typeface="Arial Unicode MS" panose="020B0604020202020204" pitchFamily="34" charset="-128"/>
                                        <a:cs typeface="Arial Unicode MS" panose="020B0604020202020204" pitchFamily="34" charset="-128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  <a:ea typeface="Arial Unicode MS" panose="020B0604020202020204" pitchFamily="34" charset="-128"/>
                                        <a:cs typeface="Arial Unicode MS" panose="020B0604020202020204" pitchFamily="34" charset="-128"/>
                                      </a:rPr>
                                      <m:t>𝑛</m:t>
                                    </m:r>
                                  </m:e>
                                </m:func>
                              </m:den>
                            </m:f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/>
                            <a:ea typeface="Arial Unicode MS" panose="020B0604020202020204" pitchFamily="34" charset="-128"/>
                            <a:cs typeface="Arial Unicode MS" panose="020B0604020202020204" pitchFamily="34" charset="-128"/>
                          </a:rPr>
                          <m:t>1/2</m:t>
                        </m:r>
                      </m:sup>
                    </m:sSup>
                  </m:oMath>
                </a14:m>
                <a:r>
                  <a:rPr lang="en-US" dirty="0" smtClean="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 </a:t>
                </a:r>
                <a:endParaRPr lang="en-US" dirty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875" y="4652726"/>
                <a:ext cx="1413977" cy="1031949"/>
              </a:xfrm>
              <a:prstGeom prst="rect">
                <a:avLst/>
              </a:prstGeom>
              <a:blipFill rotWithShape="1">
                <a:blip r:embed="rId10"/>
                <a:stretch>
                  <a:fillRect t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950338" y="4654006"/>
                <a:ext cx="555730" cy="8002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  </a:t>
                </a:r>
                <a:r>
                  <a:rPr lang="en-US" sz="2800" dirty="0" smtClean="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|</a:t>
                </a:r>
                <a:r>
                  <a:rPr lang="en-US" dirty="0" smtClean="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/>
                </a:r>
                <a:br>
                  <a:rPr lang="en-US" dirty="0" smtClean="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</a:br>
                <a:r>
                  <a:rPr lang="en-US" dirty="0" smtClean="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Arial Unicode MS" panose="020B0604020202020204" pitchFamily="34" charset="-128"/>
                        <a:cs typeface="Arial Unicode MS" panose="020B0604020202020204" pitchFamily="34" charset="-128"/>
                      </a:rPr>
                      <m:t>𝜀</m:t>
                    </m:r>
                    <m:r>
                      <a:rPr lang="en-US" b="0" i="1" smtClean="0">
                        <a:latin typeface="Cambria Math"/>
                        <a:ea typeface="Arial Unicode MS" panose="020B0604020202020204" pitchFamily="34" charset="-128"/>
                        <a:cs typeface="Arial Unicode MS" panose="020B0604020202020204" pitchFamily="34" charset="-128"/>
                      </a:rPr>
                      <m:t>𝑛</m:t>
                    </m:r>
                  </m:oMath>
                </a14:m>
                <a:r>
                  <a:rPr lang="en-US" dirty="0" smtClean="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 </a:t>
                </a:r>
                <a:endParaRPr lang="en-US" dirty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0338" y="4654006"/>
                <a:ext cx="555730" cy="800219"/>
              </a:xfrm>
              <a:prstGeom prst="rect">
                <a:avLst/>
              </a:prstGeom>
              <a:blipFill rotWithShape="1">
                <a:blip r:embed="rId11"/>
                <a:stretch>
                  <a:fillRect t="-75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346238" y="4654006"/>
                <a:ext cx="1159356" cy="8002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 smtClean="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  </a:t>
                </a:r>
                <a:r>
                  <a:rPr lang="en-US" sz="2800" dirty="0" smtClean="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|</a:t>
                </a:r>
                <a:r>
                  <a:rPr lang="en-US" dirty="0" smtClean="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/>
                </a:r>
                <a:br>
                  <a:rPr lang="en-US" dirty="0" smtClean="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</a:br>
                <a:r>
                  <a:rPr lang="en-US" dirty="0" smtClean="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  <a:ea typeface="Arial Unicode MS" panose="020B0604020202020204" pitchFamily="34" charset="-128"/>
                        <a:cs typeface="Arial Unicode MS" panose="020B0604020202020204" pitchFamily="34" charset="-128"/>
                      </a:rPr>
                      <m:t>(1−</m:t>
                    </m:r>
                    <m:r>
                      <a:rPr lang="en-US" b="0" i="1" smtClean="0">
                        <a:latin typeface="Cambria Math"/>
                        <a:ea typeface="Arial Unicode MS" panose="020B0604020202020204" pitchFamily="34" charset="-128"/>
                        <a:cs typeface="Arial Unicode MS" panose="020B0604020202020204" pitchFamily="34" charset="-128"/>
                      </a:rPr>
                      <m:t>𝜀</m:t>
                    </m:r>
                    <m:r>
                      <a:rPr lang="en-US" b="0" i="1" smtClean="0">
                        <a:latin typeface="Cambria Math"/>
                        <a:ea typeface="Arial Unicode MS" panose="020B0604020202020204" pitchFamily="34" charset="-128"/>
                        <a:cs typeface="Arial Unicode MS" panose="020B0604020202020204" pitchFamily="34" charset="-128"/>
                      </a:rPr>
                      <m:t>)</m:t>
                    </m:r>
                    <m:r>
                      <a:rPr lang="en-US" b="0" i="1" smtClean="0">
                        <a:latin typeface="Cambria Math"/>
                        <a:ea typeface="Arial Unicode MS" panose="020B0604020202020204" pitchFamily="34" charset="-128"/>
                        <a:cs typeface="Arial Unicode MS" panose="020B0604020202020204" pitchFamily="34" charset="-128"/>
                      </a:rPr>
                      <m:t>𝑛</m:t>
                    </m:r>
                  </m:oMath>
                </a14:m>
                <a:r>
                  <a:rPr lang="en-US" dirty="0" smtClean="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 </a:t>
                </a:r>
                <a:endParaRPr lang="en-US" dirty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6238" y="4654006"/>
                <a:ext cx="1159356" cy="800219"/>
              </a:xfrm>
              <a:prstGeom prst="rect">
                <a:avLst/>
              </a:prstGeom>
              <a:blipFill rotWithShape="1">
                <a:blip r:embed="rId12"/>
                <a:stretch>
                  <a:fillRect t="-7576" b="-53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7755669" y="4654006"/>
                <a:ext cx="1022780" cy="8002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 smtClean="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  </a:t>
                </a:r>
                <a:r>
                  <a:rPr lang="en-US" sz="2800" dirty="0" smtClean="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|</a:t>
                </a:r>
                <a:r>
                  <a:rPr lang="en-US" dirty="0" smtClean="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/>
                </a:r>
                <a:br>
                  <a:rPr lang="en-US" dirty="0" smtClean="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</a:br>
                <a:r>
                  <a:rPr lang="en-US" dirty="0" smtClean="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Arial Unicode MS" panose="020B0604020202020204" pitchFamily="34" charset="-128"/>
                        <a:cs typeface="Arial Unicode MS" panose="020B0604020202020204" pitchFamily="34" charset="-128"/>
                      </a:rPr>
                      <m:t>𝑛</m:t>
                    </m:r>
                    <m:r>
                      <a:rPr lang="en-US" b="0" i="1" smtClean="0">
                        <a:latin typeface="Cambria Math"/>
                        <a:ea typeface="Arial Unicode MS" panose="020B0604020202020204" pitchFamily="34" charset="-128"/>
                        <a:cs typeface="Arial Unicode MS" panose="020B0604020202020204" pitchFamily="34" charset="-128"/>
                      </a:rPr>
                      <m:t>−</m:t>
                    </m:r>
                    <m:r>
                      <a:rPr lang="en-US" b="0" i="1" smtClean="0">
                        <a:latin typeface="Cambria Math"/>
                        <a:ea typeface="Arial Unicode MS" panose="020B0604020202020204" pitchFamily="34" charset="-128"/>
                        <a:cs typeface="Arial Unicode MS" panose="020B0604020202020204" pitchFamily="34" charset="-128"/>
                      </a:rPr>
                      <m:t>𝐾</m:t>
                    </m:r>
                  </m:oMath>
                </a14:m>
                <a:r>
                  <a:rPr lang="en-US" dirty="0" smtClean="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 </a:t>
                </a:r>
                <a:endParaRPr lang="en-US" dirty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55669" y="4654006"/>
                <a:ext cx="1022780" cy="800219"/>
              </a:xfrm>
              <a:prstGeom prst="rect">
                <a:avLst/>
              </a:prstGeom>
              <a:blipFill rotWithShape="1">
                <a:blip r:embed="rId13"/>
                <a:stretch>
                  <a:fillRect t="-75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8583135" y="4654006"/>
                <a:ext cx="578172" cy="8002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 smtClean="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  </a:t>
                </a:r>
                <a:r>
                  <a:rPr lang="en-US" sz="2800" dirty="0" smtClean="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|</a:t>
                </a:r>
                <a:r>
                  <a:rPr lang="en-US" dirty="0" smtClean="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/>
                </a:r>
                <a:br>
                  <a:rPr lang="en-US" dirty="0" smtClean="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</a:br>
                <a:r>
                  <a:rPr lang="en-US" dirty="0" smtClean="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Arial Unicode MS" panose="020B0604020202020204" pitchFamily="34" charset="-128"/>
                        <a:cs typeface="Arial Unicode MS" panose="020B0604020202020204" pitchFamily="34" charset="-128"/>
                      </a:rPr>
                      <m:t>𝑛</m:t>
                    </m:r>
                  </m:oMath>
                </a14:m>
                <a:r>
                  <a:rPr lang="en-US" dirty="0" smtClean="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 </a:t>
                </a:r>
                <a:endParaRPr lang="en-US" dirty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83135" y="4654006"/>
                <a:ext cx="578172" cy="800219"/>
              </a:xfrm>
              <a:prstGeom prst="rect">
                <a:avLst/>
              </a:prstGeom>
              <a:blipFill rotWithShape="1">
                <a:blip r:embed="rId14"/>
                <a:stretch>
                  <a:fillRect t="-7576" r="-5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-97369" y="4806406"/>
                <a:ext cx="618182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dirty="0" smtClean="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Arial Unicode MS" panose="020B0604020202020204" pitchFamily="34" charset="-128"/>
                        <a:cs typeface="Arial Unicode MS" panose="020B0604020202020204" pitchFamily="34" charset="-128"/>
                      </a:rPr>
                      <m:t>𝑡</m:t>
                    </m:r>
                    <m:r>
                      <a:rPr lang="en-US" b="0" i="1" smtClean="0">
                        <a:latin typeface="Cambria Math"/>
                        <a:ea typeface="Arial Unicode MS" panose="020B0604020202020204" pitchFamily="34" charset="-128"/>
                        <a:cs typeface="Arial Unicode MS" panose="020B0604020202020204" pitchFamily="34" charset="-128"/>
                      </a:rPr>
                      <m:t>:</m:t>
                    </m:r>
                  </m:oMath>
                </a14:m>
                <a:r>
                  <a:rPr lang="en-US" dirty="0" smtClean="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/>
                </a:r>
                <a:br>
                  <a:rPr lang="en-US" dirty="0" smtClean="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</a:br>
                <a:r>
                  <a:rPr lang="en-US" dirty="0" smtClean="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/>
                            <a:ea typeface="Arial Unicode MS" panose="020B0604020202020204" pitchFamily="34" charset="-128"/>
                            <a:cs typeface="Arial Unicode MS" panose="020B0604020202020204" pitchFamily="34" charset="-128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  <a:ea typeface="Arial Unicode MS" panose="020B0604020202020204" pitchFamily="34" charset="-128"/>
                                <a:cs typeface="Arial Unicode MS" panose="020B0604020202020204" pitchFamily="34" charset="-128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  <a:ea typeface="Arial Unicode MS" panose="020B0604020202020204" pitchFamily="34" charset="-128"/>
                                <a:cs typeface="Arial Unicode MS" panose="020B0604020202020204" pitchFamily="34" charset="-128"/>
                              </a:rPr>
                              <m:t>𝐼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ea typeface="Arial Unicode MS" panose="020B0604020202020204" pitchFamily="34" charset="-128"/>
                                <a:cs typeface="Arial Unicode MS" panose="020B0604020202020204" pitchFamily="34" charset="-128"/>
                              </a:rPr>
                              <m:t>𝑡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/>
                        <a:ea typeface="Arial Unicode MS" panose="020B0604020202020204" pitchFamily="34" charset="-128"/>
                        <a:cs typeface="Arial Unicode MS" panose="020B0604020202020204" pitchFamily="34" charset="-128"/>
                      </a:rPr>
                      <m:t>:</m:t>
                    </m:r>
                  </m:oMath>
                </a14:m>
                <a:endParaRPr lang="en-US" dirty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97369" y="4806406"/>
                <a:ext cx="618182" cy="646331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996825" y="4655286"/>
                <a:ext cx="736355" cy="9290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rgbClr val="FF0000"/>
                    </a:solidFill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    </a:t>
                </a:r>
                <a:r>
                  <a:rPr lang="en-US" sz="2800" dirty="0" smtClean="0">
                    <a:solidFill>
                      <a:srgbClr val="FF0000"/>
                    </a:solidFill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|</a:t>
                </a:r>
                <a:r>
                  <a:rPr lang="en-US" dirty="0" smtClean="0">
                    <a:solidFill>
                      <a:srgbClr val="FF0000"/>
                    </a:solidFill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/>
                </a:r>
                <a:br>
                  <a:rPr lang="en-US" dirty="0" smtClean="0">
                    <a:solidFill>
                      <a:srgbClr val="FF0000"/>
                    </a:solidFill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</a:br>
                <a:r>
                  <a:rPr lang="en-US" dirty="0" smtClean="0">
                    <a:solidFill>
                      <a:srgbClr val="FF0000"/>
                    </a:solidFill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  <a:ea typeface="Arial Unicode MS" panose="020B0604020202020204" pitchFamily="34" charset="-128"/>
                            <a:cs typeface="Arial Unicode MS" panose="020B0604020202020204" pitchFamily="34" charset="-128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  <a:ea typeface="Arial Unicode MS" panose="020B0604020202020204" pitchFamily="34" charset="-128"/>
                            <a:cs typeface="Arial Unicode MS" panose="020B0604020202020204" pitchFamily="34" charset="-128"/>
                          </a:rPr>
                          <m:t>𝑛</m:t>
                        </m:r>
                      </m:num>
                      <m:den>
                        <m:func>
                          <m:funcPr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/>
                                <a:ea typeface="Arial Unicode MS" panose="020B0604020202020204" pitchFamily="34" charset="-128"/>
                                <a:cs typeface="Arial Unicode MS" panose="020B0604020202020204" pitchFamily="34" charset="-128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  <a:ea typeface="Arial Unicode MS" panose="020B0604020202020204" pitchFamily="34" charset="-128"/>
                                    <a:cs typeface="Arial Unicode MS" panose="020B0604020202020204" pitchFamily="34" charset="-128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  <a:ea typeface="Arial Unicode MS" panose="020B0604020202020204" pitchFamily="34" charset="-128"/>
                                    <a:cs typeface="Arial Unicode MS" panose="020B0604020202020204" pitchFamily="34" charset="-128"/>
                                  </a:rPr>
                                  <m:t>log</m:t>
                                </m:r>
                              </m:e>
                              <m:sup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  <a:ea typeface="Arial Unicode MS" panose="020B0604020202020204" pitchFamily="34" charset="-128"/>
                                    <a:cs typeface="Arial Unicode MS" panose="020B0604020202020204" pitchFamily="34" charset="-128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/>
                                <a:ea typeface="Arial Unicode MS" panose="020B0604020202020204" pitchFamily="34" charset="-128"/>
                                <a:cs typeface="Arial Unicode MS" panose="020B0604020202020204" pitchFamily="34" charset="-128"/>
                              </a:rPr>
                              <m:t>𝑛</m:t>
                            </m:r>
                          </m:e>
                        </m:func>
                      </m:den>
                    </m:f>
                  </m:oMath>
                </a14:m>
                <a:endParaRPr lang="en-US" dirty="0">
                  <a:solidFill>
                    <a:srgbClr val="FF0000"/>
                  </a:solidFill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6825" y="4655286"/>
                <a:ext cx="736355" cy="929037"/>
              </a:xfrm>
              <a:prstGeom prst="rect">
                <a:avLst/>
              </a:prstGeom>
              <a:blipFill rotWithShape="1">
                <a:blip r:embed="rId16"/>
                <a:stretch>
                  <a:fillRect t="-6579" b="-32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251261" y="4644135"/>
                <a:ext cx="1789592" cy="8173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 smtClean="0">
                    <a:solidFill>
                      <a:srgbClr val="FF0000"/>
                    </a:solidFill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  </a:t>
                </a:r>
                <a:r>
                  <a:rPr lang="en-US" sz="2800" dirty="0" smtClean="0">
                    <a:solidFill>
                      <a:srgbClr val="FF0000"/>
                    </a:solidFill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|</a:t>
                </a:r>
                <a:r>
                  <a:rPr lang="en-US" dirty="0" smtClean="0">
                    <a:solidFill>
                      <a:srgbClr val="FF0000"/>
                    </a:solidFill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/>
                </a:r>
                <a:br>
                  <a:rPr lang="en-US" dirty="0" smtClean="0">
                    <a:solidFill>
                      <a:srgbClr val="FF0000"/>
                    </a:solidFill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</a:br>
                <a:r>
                  <a:rPr lang="en-US" dirty="0" smtClean="0">
                    <a:solidFill>
                      <a:srgbClr val="FF0000"/>
                    </a:solidFill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  <a:ea typeface="Arial Unicode MS" panose="020B0604020202020204" pitchFamily="34" charset="-128"/>
                        <a:cs typeface="Arial Unicode MS" panose="020B0604020202020204" pitchFamily="34" charset="-128"/>
                      </a:rPr>
                      <m:t>𝑛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  <a:ea typeface="Arial Unicode MS" panose="020B0604020202020204" pitchFamily="34" charset="-128"/>
                        <a:cs typeface="Arial Unicode MS" panose="020B0604020202020204" pitchFamily="34" charset="-128"/>
                      </a:rPr>
                      <m:t>−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  <a:ea typeface="Arial Unicode MS" panose="020B0604020202020204" pitchFamily="34" charset="-128"/>
                            <a:cs typeface="Arial Unicode MS" panose="020B0604020202020204" pitchFamily="34" charset="-128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  <a:ea typeface="Arial Unicode MS" panose="020B0604020202020204" pitchFamily="34" charset="-128"/>
                            <a:cs typeface="Arial Unicode MS" panose="020B0604020202020204" pitchFamily="34" charset="-128"/>
                          </a:rPr>
                          <m:t>𝑛</m:t>
                        </m:r>
                      </m:e>
                      <m:sup>
                        <m:f>
                          <m:fPr>
                            <m:type m:val="lin"/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/>
                                <a:ea typeface="Arial Unicode MS" panose="020B0604020202020204" pitchFamily="34" charset="-128"/>
                                <a:cs typeface="Arial Unicode MS" panose="020B0604020202020204" pitchFamily="34" charset="-128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/>
                                <a:ea typeface="Arial Unicode MS" panose="020B0604020202020204" pitchFamily="34" charset="-128"/>
                                <a:cs typeface="Arial Unicode MS" panose="020B0604020202020204" pitchFamily="34" charset="-128"/>
                              </a:rPr>
                              <m:t>2</m:t>
                            </m:r>
                          </m:num>
                          <m:den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/>
                                <a:ea typeface="Arial Unicode MS" panose="020B0604020202020204" pitchFamily="34" charset="-128"/>
                                <a:cs typeface="Arial Unicode MS" panose="020B0604020202020204" pitchFamily="34" charset="-128"/>
                              </a:rPr>
                              <m:t>3</m:t>
                            </m:r>
                          </m:den>
                        </m:f>
                      </m:sup>
                    </m:sSup>
                    <m:func>
                      <m:func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  <a:ea typeface="Arial Unicode MS" panose="020B0604020202020204" pitchFamily="34" charset="-128"/>
                            <a:cs typeface="Arial Unicode MS" panose="020B0604020202020204" pitchFamily="34" charset="-128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/>
                                <a:ea typeface="Arial Unicode MS" panose="020B0604020202020204" pitchFamily="34" charset="-128"/>
                                <a:cs typeface="Arial Unicode MS" panose="020B0604020202020204" pitchFamily="34" charset="-128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rgbClr val="FF0000"/>
                                </a:solidFill>
                                <a:latin typeface="Cambria Math"/>
                                <a:ea typeface="Arial Unicode MS" panose="020B0604020202020204" pitchFamily="34" charset="-128"/>
                                <a:cs typeface="Arial Unicode MS" panose="020B0604020202020204" pitchFamily="34" charset="-128"/>
                              </a:rPr>
                              <m:t>log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/>
                                <a:ea typeface="Arial Unicode MS" panose="020B0604020202020204" pitchFamily="34" charset="-128"/>
                                <a:cs typeface="Arial Unicode MS" panose="020B0604020202020204" pitchFamily="34" charset="-128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  <a:ea typeface="Arial Unicode MS" panose="020B0604020202020204" pitchFamily="34" charset="-128"/>
                            <a:cs typeface="Arial Unicode MS" panose="020B0604020202020204" pitchFamily="34" charset="-128"/>
                          </a:rPr>
                          <m:t>𝑛</m:t>
                        </m:r>
                      </m:e>
                    </m:func>
                  </m:oMath>
                </a14:m>
                <a:r>
                  <a:rPr lang="en-US" dirty="0" smtClean="0">
                    <a:solidFill>
                      <a:srgbClr val="FF0000"/>
                    </a:solidFill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 </a:t>
                </a:r>
                <a:endParaRPr lang="en-US" dirty="0">
                  <a:solidFill>
                    <a:srgbClr val="FF0000"/>
                  </a:solidFill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1261" y="4644135"/>
                <a:ext cx="1789592" cy="817340"/>
              </a:xfrm>
              <a:prstGeom prst="rect">
                <a:avLst/>
              </a:prstGeom>
              <a:blipFill rotWithShape="1">
                <a:blip r:embed="rId17"/>
                <a:stretch>
                  <a:fillRect t="-7463" b="-462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Chevron 27"/>
          <p:cNvSpPr/>
          <p:nvPr/>
        </p:nvSpPr>
        <p:spPr>
          <a:xfrm>
            <a:off x="646818" y="6049161"/>
            <a:ext cx="8291131" cy="315035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22016" y="5689121"/>
            <a:ext cx="3890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Our result: 2 phases (5 pages proof)</a:t>
            </a:r>
            <a:endParaRPr lang="en-US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76789" y="5914146"/>
            <a:ext cx="505267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</a:t>
            </a:r>
            <a:r>
              <a:rPr lang="en-US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|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1 </a:t>
            </a:r>
            <a:endParaRPr lang="en-US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211960" y="5914146"/>
                <a:ext cx="861903" cy="8002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     </a:t>
                </a:r>
                <a:r>
                  <a:rPr lang="en-US" sz="2800" dirty="0" smtClean="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|</a:t>
                </a:r>
                <a:r>
                  <a:rPr lang="en-US" dirty="0" smtClean="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/>
                </a:r>
                <a:br>
                  <a:rPr lang="en-US" dirty="0" smtClean="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</a:b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/>
                        <a:cs typeface="Arial Unicode MS" panose="020B0604020202020204" pitchFamily="34" charset="-128"/>
                      </a:rPr>
                      <m:t>≈</m:t>
                    </m:r>
                    <m:r>
                      <a:rPr lang="en-US" b="0" i="1" smtClean="0">
                        <a:latin typeface="Cambria Math"/>
                        <a:ea typeface="Arial Unicode MS" panose="020B0604020202020204" pitchFamily="34" charset="-128"/>
                        <a:cs typeface="Arial Unicode MS" panose="020B0604020202020204" pitchFamily="34" charset="-128"/>
                      </a:rPr>
                      <m:t>𝑛</m:t>
                    </m:r>
                    <m:r>
                      <a:rPr lang="en-US" b="0" i="1" smtClean="0">
                        <a:latin typeface="Cambria Math"/>
                        <a:ea typeface="Arial Unicode MS" panose="020B0604020202020204" pitchFamily="34" charset="-128"/>
                        <a:cs typeface="Arial Unicode MS" panose="020B0604020202020204" pitchFamily="34" charset="-128"/>
                      </a:rPr>
                      <m:t>/4</m:t>
                    </m:r>
                  </m:oMath>
                </a14:m>
                <a:r>
                  <a:rPr lang="en-US" dirty="0" smtClean="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 </a:t>
                </a:r>
                <a:endParaRPr lang="en-US" dirty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5914146"/>
                <a:ext cx="861903" cy="800219"/>
              </a:xfrm>
              <a:prstGeom prst="rect">
                <a:avLst/>
              </a:prstGeom>
              <a:blipFill rotWithShape="1">
                <a:blip r:embed="rId18"/>
                <a:stretch>
                  <a:fillRect t="-7634" b="-61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8584338" y="5914146"/>
                <a:ext cx="578172" cy="8002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 smtClean="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  </a:t>
                </a:r>
                <a:r>
                  <a:rPr lang="en-US" sz="2800" dirty="0" smtClean="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|</a:t>
                </a:r>
                <a:r>
                  <a:rPr lang="en-US" dirty="0" smtClean="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/>
                </a:r>
                <a:br>
                  <a:rPr lang="en-US" dirty="0" smtClean="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</a:br>
                <a:r>
                  <a:rPr lang="en-US" dirty="0" smtClean="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Arial Unicode MS" panose="020B0604020202020204" pitchFamily="34" charset="-128"/>
                        <a:cs typeface="Arial Unicode MS" panose="020B0604020202020204" pitchFamily="34" charset="-128"/>
                      </a:rPr>
                      <m:t>𝑛</m:t>
                    </m:r>
                  </m:oMath>
                </a14:m>
                <a:r>
                  <a:rPr lang="en-US" dirty="0" smtClean="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 </a:t>
                </a:r>
                <a:endParaRPr lang="en-US" dirty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84338" y="5914146"/>
                <a:ext cx="578172" cy="800219"/>
              </a:xfrm>
              <a:prstGeom prst="rect">
                <a:avLst/>
              </a:prstGeom>
              <a:blipFill rotWithShape="1">
                <a:blip r:embed="rId19"/>
                <a:stretch>
                  <a:fillRect t="-7634" r="-6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-96166" y="6066546"/>
                <a:ext cx="618182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dirty="0" smtClean="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Arial Unicode MS" panose="020B0604020202020204" pitchFamily="34" charset="-128"/>
                        <a:cs typeface="Arial Unicode MS" panose="020B0604020202020204" pitchFamily="34" charset="-128"/>
                      </a:rPr>
                      <m:t>𝑡</m:t>
                    </m:r>
                    <m:r>
                      <a:rPr lang="en-US" b="0" i="1" smtClean="0">
                        <a:latin typeface="Cambria Math"/>
                        <a:ea typeface="Arial Unicode MS" panose="020B0604020202020204" pitchFamily="34" charset="-128"/>
                        <a:cs typeface="Arial Unicode MS" panose="020B0604020202020204" pitchFamily="34" charset="-128"/>
                      </a:rPr>
                      <m:t>:</m:t>
                    </m:r>
                  </m:oMath>
                </a14:m>
                <a:r>
                  <a:rPr lang="en-US" dirty="0" smtClean="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/>
                </a:r>
                <a:br>
                  <a:rPr lang="en-US" dirty="0" smtClean="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</a:br>
                <a:r>
                  <a:rPr lang="en-US" dirty="0" smtClean="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/>
                            <a:ea typeface="Arial Unicode MS" panose="020B0604020202020204" pitchFamily="34" charset="-128"/>
                            <a:cs typeface="Arial Unicode MS" panose="020B0604020202020204" pitchFamily="34" charset="-128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  <a:ea typeface="Arial Unicode MS" panose="020B0604020202020204" pitchFamily="34" charset="-128"/>
                                <a:cs typeface="Arial Unicode MS" panose="020B0604020202020204" pitchFamily="34" charset="-128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  <a:ea typeface="Arial Unicode MS" panose="020B0604020202020204" pitchFamily="34" charset="-128"/>
                                <a:cs typeface="Arial Unicode MS" panose="020B0604020202020204" pitchFamily="34" charset="-128"/>
                              </a:rPr>
                              <m:t>𝐼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ea typeface="Arial Unicode MS" panose="020B0604020202020204" pitchFamily="34" charset="-128"/>
                                <a:cs typeface="Arial Unicode MS" panose="020B0604020202020204" pitchFamily="34" charset="-128"/>
                              </a:rPr>
                              <m:t>𝑡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/>
                        <a:ea typeface="Arial Unicode MS" panose="020B0604020202020204" pitchFamily="34" charset="-128"/>
                        <a:cs typeface="Arial Unicode MS" panose="020B0604020202020204" pitchFamily="34" charset="-128"/>
                      </a:rPr>
                      <m:t>:</m:t>
                    </m:r>
                  </m:oMath>
                </a14:m>
                <a:endParaRPr lang="en-US" dirty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96166" y="6066546"/>
                <a:ext cx="618182" cy="646331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06533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4" grpId="0" animBg="1"/>
      <p:bldP spid="5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 animBg="1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 animBg="1"/>
      <p:bldP spid="29" grpId="0"/>
      <p:bldP spid="30" grpId="0"/>
      <p:bldP spid="32" grpId="0"/>
      <p:bldP spid="35" grpId="0"/>
      <p:bldP spid="3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34856" name="Rectangle 8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61925" y="1358900"/>
                <a:ext cx="8982075" cy="5157788"/>
              </a:xfrm>
            </p:spPr>
            <p:txBody>
              <a:bodyPr/>
              <a:lstStyle/>
              <a:p>
                <a:pPr eaLnBrk="1" hangingPunct="1"/>
                <a:r>
                  <a:rPr lang="en-US" sz="2000" dirty="0" smtClean="0">
                    <a:latin typeface="Arial Unicode MS" pitchFamily="34" charset="-128"/>
                  </a:rPr>
                  <a:t>Early regime: 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0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𝐼</m:t>
                                </m:r>
                              </m:e>
                              <m:sub>
                                <m:r>
                                  <a:rPr lang="en-US" sz="2000" i="1">
                                    <a:latin typeface="Cambria Math"/>
                                  </a:rPr>
                                  <m:t>𝑡</m:t>
                                </m:r>
                                <m:r>
                                  <a:rPr lang="en-US" sz="2000" i="1">
                                    <a:latin typeface="Cambria Math"/>
                                  </a:rPr>
                                  <m:t>+1</m:t>
                                </m:r>
                              </m:sub>
                            </m:sSub>
                          </m:e>
                        </m:d>
                      </m:e>
                    </m:d>
                    <m:r>
                      <a:rPr lang="en-US" sz="2000" i="1">
                        <a:latin typeface="Cambria Math"/>
                      </a:rPr>
                      <m:t>≥2 </m:t>
                    </m:r>
                    <m:d>
                      <m:dPr>
                        <m:begChr m:val="|"/>
                        <m:endChr m:val="|"/>
                        <m:ctrlPr>
                          <a:rPr lang="en-US" sz="200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𝐼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</a:rPr>
                              <m:t>𝑡</m:t>
                            </m:r>
                          </m:sub>
                        </m:sSub>
                      </m:e>
                    </m:d>
                    <m:r>
                      <a:rPr lang="en-US" sz="2000" i="1">
                        <a:latin typeface="Cambria Math"/>
                      </a:rPr>
                      <m:t> </m:t>
                    </m:r>
                    <m:d>
                      <m:dPr>
                        <m:ctrlPr>
                          <a:rPr lang="en-US" sz="20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1 − </m:t>
                        </m:r>
                        <m:f>
                          <m:f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/>
                              </a:rPr>
                              <m:t>3</m:t>
                            </m:r>
                            <m:d>
                              <m:dPr>
                                <m:begChr m:val="|"/>
                                <m:endChr m:val="|"/>
                                <m:ctrlPr>
                                  <a:rPr lang="en-US" sz="2000" i="1">
                                    <a:latin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20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𝑡</m:t>
                                    </m:r>
                                  </m:sub>
                                </m:sSub>
                              </m:e>
                            </m:d>
                          </m:num>
                          <m:den>
                            <m:r>
                              <a:rPr lang="en-US" sz="2000" i="1">
                                <a:latin typeface="Cambria Math"/>
                              </a:rPr>
                              <m:t>4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𝑛</m:t>
                            </m:r>
                          </m:den>
                        </m:f>
                      </m:e>
                    </m:d>
                  </m:oMath>
                </a14:m>
                <a:endParaRPr lang="en-US" sz="2000" dirty="0"/>
              </a:p>
              <a:p>
                <a:pPr eaLnBrk="1" hangingPunct="1"/>
                <a:r>
                  <a:rPr lang="en-US" sz="2000" dirty="0" err="1" smtClean="0">
                    <a:latin typeface="Arial Unicode MS" pitchFamily="34" charset="-128"/>
                  </a:rPr>
                  <a:t>Chernoff</a:t>
                </a:r>
                <a:r>
                  <a:rPr lang="en-US" sz="2000" dirty="0" smtClean="0">
                    <a:latin typeface="Arial Unicode MS" pitchFamily="34" charset="-128"/>
                  </a:rPr>
                  <a:t> bound: </a:t>
                </a:r>
                <a:r>
                  <a:rPr lang="en-US" sz="2000" dirty="0">
                    <a:latin typeface="Arial Unicode MS" pitchFamily="34" charset="-128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00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𝐼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</a:rPr>
                              <m:t>𝑡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+1</m:t>
                            </m:r>
                          </m:sub>
                        </m:sSub>
                      </m:e>
                    </m:d>
                    <m:r>
                      <a:rPr lang="en-US" sz="2000" i="1">
                        <a:latin typeface="Cambria Math"/>
                      </a:rPr>
                      <m:t>≥2 </m:t>
                    </m:r>
                    <m:d>
                      <m:dPr>
                        <m:begChr m:val="|"/>
                        <m:endChr m:val="|"/>
                        <m:ctrlPr>
                          <a:rPr lang="en-US" sz="200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𝐼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</a:rPr>
                              <m:t>𝑡</m:t>
                            </m:r>
                          </m:sub>
                        </m:sSub>
                      </m:e>
                    </m:d>
                    <m:r>
                      <a:rPr lang="en-US" sz="2000" i="1">
                        <a:latin typeface="Cambria Math"/>
                      </a:rPr>
                      <m:t> </m:t>
                    </m:r>
                    <m:d>
                      <m:dPr>
                        <m:ctrlPr>
                          <a:rPr lang="en-US" sz="20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1 − </m:t>
                        </m:r>
                        <m:f>
                          <m:f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latin typeface="Cambria Math"/>
                              </a:rPr>
                              <m:t>3</m:t>
                            </m:r>
                            <m:d>
                              <m:dPr>
                                <m:begChr m:val="|"/>
                                <m:endChr m:val="|"/>
                                <m:ctrlPr>
                                  <a:rPr lang="en-US" sz="2000" i="1">
                                    <a:latin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20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𝑡</m:t>
                                    </m:r>
                                  </m:sub>
                                </m:sSub>
                              </m:e>
                            </m:d>
                          </m:num>
                          <m:den>
                            <m:r>
                              <a:rPr lang="en-US" sz="2000" b="0" i="1" smtClean="0">
                                <a:latin typeface="Cambria Math"/>
                              </a:rPr>
                              <m:t>4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𝑛</m:t>
                            </m:r>
                          </m:den>
                        </m:f>
                        <m:r>
                          <a:rPr lang="en-US" sz="2000" b="0" i="1" smtClean="0"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𝑛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sz="2000" b="0" i="1" smtClean="0">
                                <a:latin typeface="Cambria Math"/>
                              </a:rPr>
                              <m:t>𝜀</m:t>
                            </m:r>
                            <m:r>
                              <a:rPr lang="en-US" sz="2000" b="0" i="1" smtClean="0">
                                <a:latin typeface="Cambria Math"/>
                              </a:rPr>
                              <m:t>/2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sz="2000" dirty="0" smtClean="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 with prob.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  <a:ea typeface="Arial Unicode MS" panose="020B0604020202020204" pitchFamily="34" charset="-128"/>
                        <a:cs typeface="Arial Unicode MS" panose="020B0604020202020204" pitchFamily="34" charset="-128"/>
                      </a:rPr>
                      <m:t>1−</m:t>
                    </m:r>
                    <m:r>
                      <a:rPr lang="en-US" sz="2000" b="0" i="1" smtClean="0">
                        <a:latin typeface="Cambria Math"/>
                        <a:ea typeface="Arial Unicode MS" panose="020B0604020202020204" pitchFamily="34" charset="-128"/>
                        <a:cs typeface="Arial Unicode MS" panose="020B0604020202020204" pitchFamily="34" charset="-128"/>
                      </a:rPr>
                      <m:t>𝑂</m:t>
                    </m:r>
                    <m:r>
                      <a:rPr lang="en-US" sz="2000" b="0" i="1" smtClean="0">
                        <a:latin typeface="Cambria Math"/>
                        <a:ea typeface="Arial Unicode MS" panose="020B0604020202020204" pitchFamily="34" charset="-128"/>
                        <a:cs typeface="Arial Unicode MS" panose="020B0604020202020204" pitchFamily="34" charset="-128"/>
                      </a:rPr>
                      <m:t>(</m:t>
                    </m:r>
                    <m:sSup>
                      <m:sSupPr>
                        <m:ctrlPr>
                          <a:rPr lang="en-US" sz="2000" b="0" i="1" smtClean="0">
                            <a:latin typeface="Cambria Math"/>
                            <a:ea typeface="Arial Unicode MS" panose="020B0604020202020204" pitchFamily="34" charset="-128"/>
                            <a:cs typeface="Arial Unicode MS" panose="020B0604020202020204" pitchFamily="34" charset="-128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/>
                            <a:ea typeface="Arial Unicode MS" panose="020B0604020202020204" pitchFamily="34" charset="-128"/>
                            <a:cs typeface="Arial Unicode MS" panose="020B0604020202020204" pitchFamily="34" charset="-128"/>
                          </a:rPr>
                          <m:t>𝑛</m:t>
                        </m:r>
                      </m:e>
                      <m:sup>
                        <m:r>
                          <a:rPr lang="en-US" sz="2000" b="0" i="1" smtClean="0">
                            <a:latin typeface="Cambria Math"/>
                            <a:ea typeface="Arial Unicode MS" panose="020B0604020202020204" pitchFamily="34" charset="-128"/>
                            <a:cs typeface="Arial Unicode MS" panose="020B0604020202020204" pitchFamily="34" charset="-128"/>
                          </a:rPr>
                          <m:t>−1+</m:t>
                        </m:r>
                        <m:r>
                          <a:rPr lang="en-US" sz="2000" b="0" i="1" smtClean="0">
                            <a:latin typeface="Cambria Math"/>
                            <a:ea typeface="Arial Unicode MS" panose="020B0604020202020204" pitchFamily="34" charset="-128"/>
                            <a:cs typeface="Arial Unicode MS" panose="020B0604020202020204" pitchFamily="34" charset="-128"/>
                          </a:rPr>
                          <m:t>𝜀</m:t>
                        </m:r>
                      </m:sup>
                    </m:sSup>
                    <m:r>
                      <a:rPr lang="en-US" sz="2000" b="0" i="1" smtClean="0">
                        <a:latin typeface="Cambria Math"/>
                        <a:ea typeface="Arial Unicode MS" panose="020B0604020202020204" pitchFamily="34" charset="-128"/>
                        <a:cs typeface="Arial Unicode MS" panose="020B0604020202020204" pitchFamily="34" charset="-128"/>
                      </a:rPr>
                      <m:t>)</m:t>
                    </m:r>
                  </m:oMath>
                </a14:m>
                <a:r>
                  <a:rPr lang="en-US" sz="2000" dirty="0" smtClean="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.</a:t>
                </a:r>
                <a:endParaRPr lang="en-US" sz="2000" dirty="0" smtClean="0">
                  <a:latin typeface="Arial Unicode MS" pitchFamily="34" charset="-128"/>
                </a:endParaRPr>
              </a:p>
              <a:p>
                <a:pPr eaLnBrk="1" hangingPunct="1"/>
                <a:endParaRPr lang="en-US" sz="2000" dirty="0">
                  <a:latin typeface="Arial Unicode MS" pitchFamily="34" charset="-128"/>
                </a:endParaRPr>
              </a:p>
              <a:p>
                <a:pPr eaLnBrk="1" hangingPunct="1"/>
                <a:r>
                  <a:rPr lang="en-US" sz="2000" dirty="0" smtClean="0">
                    <a:latin typeface="Arial Unicode MS" pitchFamily="34" charset="-128"/>
                  </a:rPr>
                  <a:t>Using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000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𝐼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/>
                              </a:rPr>
                              <m:t>𝑡</m:t>
                            </m:r>
                          </m:sub>
                        </m:sSub>
                      </m:e>
                    </m:d>
                    <m:r>
                      <a:rPr lang="en-US" sz="2000" b="0" i="1" smtClean="0">
                        <a:latin typeface="Cambria Math"/>
                      </a:rPr>
                      <m:t>≤</m:t>
                    </m:r>
                    <m:sSup>
                      <m:sSup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sz="2000" b="0" i="1" smtClean="0">
                            <a:latin typeface="Cambria Math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n-US" sz="2000" dirty="0" smtClean="0">
                    <a:latin typeface="Arial Unicode MS" pitchFamily="34" charset="-128"/>
                  </a:rPr>
                  <a:t> (ideal world): 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00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𝐼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</a:rPr>
                              <m:t>𝑡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+1</m:t>
                            </m:r>
                          </m:sub>
                        </m:sSub>
                      </m:e>
                    </m:d>
                    <m:r>
                      <a:rPr lang="en-US" sz="2000" i="1">
                        <a:latin typeface="Cambria Math"/>
                      </a:rPr>
                      <m:t>≥2 </m:t>
                    </m:r>
                    <m:d>
                      <m:dPr>
                        <m:begChr m:val="|"/>
                        <m:endChr m:val="|"/>
                        <m:ctrlPr>
                          <a:rPr lang="en-US" sz="200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𝐼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</a:rPr>
                              <m:t>𝑡</m:t>
                            </m:r>
                          </m:sub>
                        </m:sSub>
                      </m:e>
                    </m:d>
                    <m:r>
                      <a:rPr lang="en-US" sz="2000" i="1">
                        <a:latin typeface="Cambria Math"/>
                      </a:rPr>
                      <m:t> </m:t>
                    </m:r>
                    <m:d>
                      <m:dPr>
                        <m:ctrlPr>
                          <a:rPr lang="en-US" sz="20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1 −</m:t>
                        </m:r>
                        <m:f>
                          <m:fPr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latin typeface="Cambria Math"/>
                              </a:rPr>
                              <m:t>3</m:t>
                            </m:r>
                          </m:num>
                          <m:den>
                            <m:r>
                              <a:rPr lang="en-US" sz="2000" b="0" i="1" smtClean="0">
                                <a:latin typeface="Cambria Math"/>
                              </a:rPr>
                              <m:t>4</m:t>
                            </m:r>
                          </m:den>
                        </m:f>
                        <m:f>
                          <m:f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000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𝑡</m:t>
                                </m:r>
                              </m:sup>
                            </m:sSup>
                          </m:num>
                          <m:den>
                            <m:r>
                              <a:rPr lang="en-US" sz="2000" i="1">
                                <a:latin typeface="Cambria Math"/>
                              </a:rPr>
                              <m:t>𝑛</m:t>
                            </m:r>
                          </m:den>
                        </m:f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𝑛</m:t>
                            </m:r>
                          </m:e>
                          <m:sup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𝜀</m:t>
                            </m:r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/2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sz="2000" dirty="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 </a:t>
                </a:r>
                <a:endParaRPr lang="en-US" sz="2000" dirty="0" smtClean="0">
                  <a:latin typeface="Arial Unicode MS" pitchFamily="34" charset="-128"/>
                </a:endParaRPr>
              </a:p>
              <a:p>
                <a:pPr eaLnBrk="1" hangingPunct="1"/>
                <a:endParaRPr lang="en-US" sz="2000" dirty="0" smtClean="0">
                  <a:latin typeface="Arial Unicode MS" pitchFamily="34" charset="-128"/>
                </a:endParaRPr>
              </a:p>
              <a:p>
                <a:pPr eaLnBrk="1" hangingPunct="1"/>
                <a:r>
                  <a:rPr lang="en-US" sz="2000" dirty="0" smtClean="0">
                    <a:latin typeface="Arial Unicode MS" pitchFamily="34" charset="-128"/>
                  </a:rPr>
                  <a:t>Then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000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𝐼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/>
                              </a:rPr>
                              <m:t>𝑇</m:t>
                            </m:r>
                          </m:sub>
                        </m:sSub>
                      </m:e>
                    </m:d>
                    <m:r>
                      <a:rPr lang="en-US" sz="2000" b="0" i="1" smtClean="0">
                        <a:latin typeface="Cambria Math"/>
                      </a:rPr>
                      <m:t>≥</m:t>
                    </m:r>
                    <m:sSup>
                      <m:sSup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sz="2000" b="0" i="1" smtClean="0">
                            <a:latin typeface="Cambria Math"/>
                          </a:rPr>
                          <m:t>𝑇</m:t>
                        </m:r>
                      </m:sup>
                    </m:sSup>
                    <m:nary>
                      <m:naryPr>
                        <m:chr m:val="∏"/>
                        <m:ctrlPr>
                          <a:rPr lang="en-US" sz="2000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000" b="0" i="1" smtClean="0">
                            <a:latin typeface="Cambria Math"/>
                          </a:rPr>
                          <m:t>𝑡</m:t>
                        </m:r>
                        <m:r>
                          <a:rPr lang="en-US" sz="2000" b="0" i="1" smtClean="0">
                            <a:latin typeface="Cambria Math"/>
                          </a:rPr>
                          <m:t>=0</m:t>
                        </m:r>
                      </m:sub>
                      <m:sup>
                        <m:r>
                          <a:rPr lang="en-US" sz="2000" b="0" i="1" smtClean="0">
                            <a:latin typeface="Cambria Math"/>
                          </a:rPr>
                          <m:t>𝑇</m:t>
                        </m:r>
                        <m:r>
                          <a:rPr lang="en-US" sz="2000" b="0" i="1" smtClean="0">
                            <a:latin typeface="Cambria Math"/>
                          </a:rPr>
                          <m:t>−1</m:t>
                        </m:r>
                      </m:sup>
                      <m:e>
                        <m:d>
                          <m:dPr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1−</m:t>
                            </m:r>
                            <m:f>
                              <m:fPr>
                                <m:ctrlPr>
                                  <a:rPr lang="en-US" sz="20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latin typeface="Cambria Math"/>
                                  </a:rPr>
                                  <m:t>3</m:t>
                                </m:r>
                              </m:num>
                              <m:den>
                                <m:r>
                                  <a:rPr lang="en-US" sz="2000" i="1">
                                    <a:latin typeface="Cambria Math"/>
                                  </a:rPr>
                                  <m:t>4</m:t>
                                </m:r>
                              </m:den>
                            </m:f>
                            <m:f>
                              <m:fPr>
                                <m:ctrlPr>
                                  <a:rPr lang="en-US" sz="2000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sz="2000" b="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sz="2000" b="0" i="1" smtClean="0">
                                        <a:latin typeface="Cambria Math"/>
                                      </a:rPr>
                                      <m:t>𝑡</m:t>
                                    </m:r>
                                  </m:sup>
                                </m:sSup>
                              </m:num>
                              <m:den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𝑛</m:t>
                                </m:r>
                              </m:den>
                            </m:f>
                            <m:r>
                              <a:rPr lang="en-US" sz="2000" i="1">
                                <a:latin typeface="Cambria Math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n-US" sz="20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𝑛</m:t>
                                </m:r>
                              </m:e>
                              <m:sup>
                                <m:r>
                                  <a:rPr lang="en-US" sz="2000" i="1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2000" i="1">
                                    <a:latin typeface="Cambria Math"/>
                                  </a:rPr>
                                  <m:t>𝜀</m:t>
                                </m:r>
                                <m:r>
                                  <a:rPr lang="en-US" sz="2000" i="1">
                                    <a:latin typeface="Cambria Math"/>
                                  </a:rPr>
                                  <m:t>/2</m:t>
                                </m:r>
                              </m:sup>
                            </m:sSup>
                          </m:e>
                        </m:d>
                      </m:e>
                    </m:nary>
                  </m:oMath>
                </a14:m>
                <a:r>
                  <a:rPr lang="en-US" sz="2000" b="0" dirty="0" smtClean="0">
                    <a:latin typeface="Arial Unicode MS" pitchFamily="34" charset="-128"/>
                  </a:rPr>
                  <a:t>           [induction]</a:t>
                </a:r>
              </a:p>
              <a:p>
                <a:pPr eaLnBrk="1" hangingPunct="1"/>
                <a:r>
                  <a:rPr lang="en-US" sz="2000" dirty="0">
                    <a:latin typeface="Arial Unicode MS" pitchFamily="34" charset="-128"/>
                  </a:rPr>
                  <a:t> </a:t>
                </a:r>
                <a:r>
                  <a:rPr lang="en-US" sz="2000" dirty="0" smtClean="0">
                    <a:latin typeface="Arial Unicode MS" pitchFamily="34" charset="-128"/>
                  </a:rPr>
                  <a:t>              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≥</m:t>
                    </m:r>
                    <m:sSup>
                      <m:sSup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sz="2000" b="0" i="1" smtClean="0">
                            <a:latin typeface="Cambria Math"/>
                          </a:rPr>
                          <m:t>𝑇</m:t>
                        </m:r>
                      </m:sup>
                    </m:sSup>
                    <m:d>
                      <m:d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/>
                          </a:rPr>
                          <m:t>1−</m:t>
                        </m:r>
                        <m:nary>
                          <m:naryPr>
                            <m:chr m:val="∑"/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sz="2000" b="0" i="1" smtClean="0">
                                <a:latin typeface="Cambria Math"/>
                              </a:rPr>
                              <m:t>𝑡</m:t>
                            </m:r>
                            <m:r>
                              <a:rPr lang="en-US" sz="2000" b="0" i="1" smtClean="0">
                                <a:latin typeface="Cambria Math"/>
                              </a:rPr>
                              <m:t>=0</m:t>
                            </m:r>
                          </m:sub>
                          <m:sup>
                            <m:r>
                              <a:rPr lang="en-US" sz="2000" b="0" i="1" smtClean="0">
                                <a:latin typeface="Cambria Math"/>
                              </a:rPr>
                              <m:t>𝑇</m:t>
                            </m:r>
                            <m:r>
                              <a:rPr lang="en-US" sz="2000" b="0" i="1" smtClean="0">
                                <a:latin typeface="Cambria Math"/>
                              </a:rPr>
                              <m:t>−1</m:t>
                            </m:r>
                          </m:sup>
                          <m:e>
                            <m:d>
                              <m:dPr>
                                <m:ctrlPr>
                                  <a:rPr lang="en-US" sz="2000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sz="2000" i="1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4</m:t>
                                    </m:r>
                                  </m:den>
                                </m:f>
                                <m:f>
                                  <m:fPr>
                                    <m:ctrlPr>
                                      <a:rPr lang="en-US" sz="2000" b="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en-US" sz="2000" b="0" i="1" smtClean="0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000" b="0" i="1" smtClean="0">
                                            <a:latin typeface="Cambria Math"/>
                                          </a:rPr>
                                          <m:t>2</m:t>
                                        </m:r>
                                      </m:e>
                                      <m:sup>
                                        <m:r>
                                          <a:rPr lang="en-US" sz="2000" b="0" i="1" smtClean="0">
                                            <a:latin typeface="Cambria Math"/>
                                          </a:rPr>
                                          <m:t>𝑡</m:t>
                                        </m:r>
                                      </m:sup>
                                    </m:sSup>
                                  </m:num>
                                  <m:den>
                                    <m:r>
                                      <a:rPr lang="en-US" sz="2000" b="0" i="1" smtClean="0">
                                        <a:latin typeface="Cambria Math"/>
                                      </a:rPr>
                                      <m:t>𝑛</m:t>
                                    </m:r>
                                  </m:den>
                                </m:f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en-US" sz="2000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𝑛</m:t>
                                    </m:r>
                                  </m:e>
                                  <m:sup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𝜀</m:t>
                                    </m:r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/2</m:t>
                                    </m:r>
                                  </m:sup>
                                </m:sSup>
                              </m:e>
                            </m:d>
                          </m:e>
                        </m:nary>
                        <m:r>
                          <a:rPr lang="en-US" sz="2000" b="0" i="1" smtClean="0">
                            <a:latin typeface="Cambria Math"/>
                          </a:rPr>
                          <m:t> </m:t>
                        </m:r>
                      </m:e>
                    </m:d>
                  </m:oMath>
                </a14:m>
                <a:r>
                  <a:rPr lang="en-US" sz="2000" dirty="0" smtClean="0">
                    <a:latin typeface="Arial Unicode MS" pitchFamily="34" charset="-128"/>
                  </a:rPr>
                  <a:t>       [Bernoulli’s inequality]</a:t>
                </a:r>
              </a:p>
              <a:p>
                <a:pPr eaLnBrk="1" hangingPunct="1"/>
                <a:r>
                  <a:rPr lang="en-US" sz="2000" dirty="0" smtClean="0">
                    <a:latin typeface="Arial Unicode MS" pitchFamily="34" charset="-128"/>
                  </a:rPr>
                  <a:t>                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</a:rPr>
                      <m:t>≥</m:t>
                    </m:r>
                    <m:sSup>
                      <m:sSup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sz="2000" b="0" i="1" smtClean="0">
                            <a:latin typeface="Cambria Math"/>
                          </a:rPr>
                          <m:t>𝑇</m:t>
                        </m:r>
                      </m:sup>
                    </m:sSup>
                    <m:d>
                      <m:d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/>
                          </a:rPr>
                          <m:t>1−</m:t>
                        </m:r>
                        <m:f>
                          <m:f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/>
                              </a:rPr>
                              <m:t>3</m:t>
                            </m:r>
                          </m:num>
                          <m:den>
                            <m:r>
                              <a:rPr lang="en-US" sz="2000" i="1">
                                <a:latin typeface="Cambria Math"/>
                              </a:rPr>
                              <m:t>4</m:t>
                            </m:r>
                          </m:den>
                        </m:f>
                        <m:f>
                          <m:fPr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000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𝑇</m:t>
                                </m:r>
                              </m:sup>
                            </m:sSup>
                          </m:num>
                          <m:den>
                            <m:r>
                              <a:rPr lang="en-US" sz="2000" b="0" i="1" smtClean="0">
                                <a:latin typeface="Cambria Math"/>
                              </a:rPr>
                              <m:t>𝑛</m:t>
                            </m:r>
                          </m:den>
                        </m:f>
                        <m:r>
                          <a:rPr lang="en-US" sz="2000" i="1">
                            <a:latin typeface="Cambria Math"/>
                          </a:rPr>
                          <m:t>−</m:t>
                        </m:r>
                        <m:r>
                          <a:rPr lang="en-US" sz="2000" b="0" i="1" smtClean="0">
                            <a:latin typeface="Cambria Math"/>
                          </a:rPr>
                          <m:t>𝑇</m:t>
                        </m:r>
                        <m:sSup>
                          <m:sSup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𝑛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−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𝜀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/2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sz="2000" b="0" dirty="0" smtClean="0">
                    <a:latin typeface="Arial Unicode MS" pitchFamily="34" charset="-128"/>
                  </a:rPr>
                  <a:t>,          still with probability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1−</m:t>
                    </m:r>
                    <m:r>
                      <a:rPr lang="en-US" sz="2000" b="0" i="1" smtClean="0">
                        <a:latin typeface="Cambria Math"/>
                      </a:rPr>
                      <m:t>𝑂</m:t>
                    </m:r>
                    <m:r>
                      <a:rPr lang="en-US" sz="2000" b="0" i="1" smtClean="0">
                        <a:latin typeface="Cambria Math"/>
                      </a:rPr>
                      <m:t>(</m:t>
                    </m:r>
                    <m:sSup>
                      <m:sSup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n-US" sz="2000" b="0" i="1" smtClean="0">
                            <a:latin typeface="Cambria Math"/>
                          </a:rPr>
                          <m:t>−1+</m:t>
                        </m:r>
                        <m:r>
                          <a:rPr lang="en-US" sz="2000" b="0" i="1" smtClean="0">
                            <a:latin typeface="Cambria Math"/>
                          </a:rPr>
                          <m:t>𝜀</m:t>
                        </m:r>
                      </m:sup>
                    </m:sSup>
                    <m:r>
                      <a:rPr lang="en-US" sz="2000" b="0" i="1" smtClean="0">
                        <a:latin typeface="Cambria Math"/>
                      </a:rPr>
                      <m:t>)</m:t>
                    </m:r>
                  </m:oMath>
                </a14:m>
                <a:endParaRPr lang="en-US" sz="2000" b="0" dirty="0" smtClean="0">
                  <a:latin typeface="Arial Unicode MS" pitchFamily="34" charset="-128"/>
                </a:endParaRPr>
              </a:p>
              <a:p>
                <a:pPr eaLnBrk="1" hangingPunct="1"/>
                <a:endParaRPr lang="en-US" sz="2000" dirty="0" smtClean="0">
                  <a:latin typeface="Arial Unicode MS" pitchFamily="34" charset="-128"/>
                </a:endParaRPr>
              </a:p>
              <a:p>
                <a:pPr eaLnBrk="1" hangingPunct="1"/>
                <a:r>
                  <a:rPr lang="en-US" sz="2000" dirty="0" smtClean="0">
                    <a:latin typeface="Arial Unicode MS" pitchFamily="34" charset="-128"/>
                  </a:rPr>
                  <a:t>For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𝑛</m:t>
                    </m:r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sz="2000" b="0" i="1" smtClean="0">
                            <a:latin typeface="Cambria Math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en-US" sz="2000" dirty="0" smtClean="0">
                    <a:latin typeface="Arial Unicode MS" pitchFamily="34" charset="-128"/>
                  </a:rPr>
                  <a:t>: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000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𝐼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/>
                              </a:rPr>
                              <m:t>𝑇</m:t>
                            </m:r>
                          </m:sub>
                        </m:sSub>
                      </m:e>
                    </m:d>
                    <m:r>
                      <a:rPr lang="en-US" sz="2000" b="0" i="1" smtClean="0">
                        <a:latin typeface="Cambria Math"/>
                      </a:rPr>
                      <m:t>≥</m:t>
                    </m:r>
                    <m:f>
                      <m:f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5</m:t>
                        </m:r>
                        <m:r>
                          <a:rPr lang="en-US" sz="2000" b="0" i="1" smtClean="0">
                            <a:latin typeface="Cambria Math"/>
                          </a:rPr>
                          <m:t>𝑛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16</m:t>
                        </m:r>
                      </m:den>
                    </m:f>
                    <m:r>
                      <a:rPr lang="en-US" sz="2000" b="0" i="1" smtClean="0">
                        <a:latin typeface="Cambria Math"/>
                      </a:rPr>
                      <m:t>−</m:t>
                    </m:r>
                    <m:r>
                      <a:rPr lang="en-US" sz="2000" b="0" i="1" smtClean="0">
                        <a:latin typeface="Cambria Math"/>
                      </a:rPr>
                      <m:t>𝑜</m:t>
                    </m:r>
                    <m:r>
                      <a:rPr lang="en-US" sz="2000" b="0" i="1" smtClean="0">
                        <a:latin typeface="Cambria Math"/>
                      </a:rPr>
                      <m:t>(</m:t>
                    </m:r>
                    <m:r>
                      <a:rPr lang="en-US" sz="2000" b="0" i="1" smtClean="0">
                        <a:latin typeface="Cambria Math"/>
                      </a:rPr>
                      <m:t>𝑛</m:t>
                    </m:r>
                    <m:r>
                      <a:rPr lang="en-US" sz="20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2000" dirty="0" smtClean="0">
                    <a:latin typeface="Arial Unicode MS" pitchFamily="34" charset="-128"/>
                  </a:rPr>
                  <a:t> after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𝑇</m:t>
                    </m:r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r>
                      <a:rPr lang="en-US" sz="2000" b="0" i="1" smtClean="0">
                        <a:latin typeface="Cambria Math"/>
                      </a:rPr>
                      <m:t>𝑘</m:t>
                    </m:r>
                    <m:r>
                      <a:rPr lang="en-US" sz="2000" b="0" i="1" smtClean="0">
                        <a:latin typeface="Cambria Math"/>
                      </a:rPr>
                      <m:t>−1</m:t>
                    </m:r>
                  </m:oMath>
                </a14:m>
                <a:r>
                  <a:rPr lang="en-US" sz="2000" dirty="0" smtClean="0">
                    <a:latin typeface="Arial Unicode MS" pitchFamily="34" charset="-128"/>
                  </a:rPr>
                  <a:t> rounds.</a:t>
                </a:r>
                <a:endParaRPr lang="en-US" sz="2000" dirty="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endParaRPr>
              </a:p>
              <a:p>
                <a:pPr eaLnBrk="1" hangingPunct="1"/>
                <a:endParaRPr lang="en-US" sz="2000" dirty="0" smtClean="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endParaRPr>
              </a:p>
              <a:p>
                <a:pPr eaLnBrk="1" hangingPunct="1"/>
                <a:endParaRPr lang="en-US" sz="2000" dirty="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endParaRPr>
              </a:p>
              <a:p>
                <a:pPr eaLnBrk="1" hangingPunct="1"/>
                <a:endParaRPr lang="en-US" sz="2000" dirty="0" smtClean="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endParaRPr>
              </a:p>
              <a:p>
                <a:pPr eaLnBrk="1" hangingPunct="1"/>
                <a:endParaRPr lang="en-US" sz="2000" dirty="0" smtClean="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mc:Choice>
        <mc:Fallback xmlns="">
          <p:sp>
            <p:nvSpPr>
              <p:cNvPr id="334856" name="Rectangle 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61925" y="1358900"/>
                <a:ext cx="8982075" cy="5157788"/>
              </a:xfrm>
              <a:blipFill rotWithShape="1">
                <a:blip r:embed="rId2"/>
                <a:stretch>
                  <a:fillRect l="-6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22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-558570" y="6418135"/>
            <a:ext cx="6227763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i="0" smtClean="0">
                <a:solidFill>
                  <a:srgbClr val="003366"/>
                </a:solidFill>
              </a:rPr>
              <a:t>Benjamin Doerr: Rumor Spreading</a:t>
            </a:r>
            <a:endParaRPr lang="en-US" i="0" dirty="0" smtClean="0">
              <a:solidFill>
                <a:srgbClr val="003366"/>
              </a:solidFill>
            </a:endParaRPr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7929562" cy="576263"/>
          </a:xfrm>
        </p:spPr>
        <p:txBody>
          <a:bodyPr/>
          <a:lstStyle/>
          <a:p>
            <a:pPr eaLnBrk="1" hangingPunct="1"/>
            <a:r>
              <a:rPr lang="en-US" sz="3200" dirty="0" smtClean="0">
                <a:latin typeface="Arial Unicode MS" pitchFamily="34" charset="-128"/>
              </a:rPr>
              <a:t>The Early Regime</a:t>
            </a:r>
            <a:endParaRPr lang="en-US" sz="3200" dirty="0" smtClean="0">
              <a:latin typeface="Arial Unicode MS" pitchFamily="34" charset="-128"/>
              <a:cs typeface="Aria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E644563-A17A-44F2-8BDF-90493070F36C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ounded Rectangular Callout 5"/>
              <p:cNvSpPr/>
              <p:nvPr/>
            </p:nvSpPr>
            <p:spPr>
              <a:xfrm>
                <a:off x="7092281" y="5499230"/>
                <a:ext cx="2051720" cy="1260140"/>
              </a:xfrm>
              <a:prstGeom prst="wedgeRoundRectCallout">
                <a:avLst>
                  <a:gd name="adj1" fmla="val -81458"/>
                  <a:gd name="adj2" fmla="val 9715"/>
                  <a:gd name="adj3" fmla="val 16667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  <a:latin typeface="+mj-lt"/>
                  </a:rPr>
                  <a:t>Recall: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𝑘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−2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  <a:latin typeface="+mj-lt"/>
                  </a:rPr>
                  <a:t> rounds never give more than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𝐼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𝑇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≤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𝑛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/4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  <a:latin typeface="+mj-lt"/>
                  </a:rPr>
                  <a:t>.</a:t>
                </a:r>
                <a:endParaRPr lang="en-US" dirty="0">
                  <a:solidFill>
                    <a:schemeClr val="tx1"/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6" name="Rounded Rectangular Callout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2281" y="5499230"/>
                <a:ext cx="2051720" cy="1260140"/>
              </a:xfrm>
              <a:prstGeom prst="wedgeRoundRectCallout">
                <a:avLst>
                  <a:gd name="adj1" fmla="val -81458"/>
                  <a:gd name="adj2" fmla="val 9715"/>
                  <a:gd name="adj3" fmla="val 16667"/>
                </a:avLst>
              </a:prstGeom>
              <a:blipFill rotWithShape="1">
                <a:blip r:embed="rId3"/>
                <a:stretch>
                  <a:fillRect b="-37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00555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34856" name="Rectangle 8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61925" y="1358900"/>
                <a:ext cx="8982075" cy="5157788"/>
              </a:xfrm>
            </p:spPr>
            <p:txBody>
              <a:bodyPr/>
              <a:lstStyle/>
              <a:p>
                <a:pPr eaLnBrk="1" hangingPunct="1"/>
                <a:r>
                  <a:rPr lang="en-US" sz="2000" dirty="0" smtClean="0">
                    <a:latin typeface="Arial Unicode MS" pitchFamily="34" charset="-128"/>
                  </a:rPr>
                  <a:t>Late regime: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latin typeface="Cambria Math"/>
                      </a:rPr>
                      <m:t> </m:t>
                    </m:r>
                    <m:r>
                      <a:rPr lang="en-US" sz="2000" i="1">
                        <a:latin typeface="Cambria Math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0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𝑈</m:t>
                                </m:r>
                              </m:e>
                              <m:sub>
                                <m:r>
                                  <a:rPr lang="en-US" sz="2000" i="1">
                                    <a:latin typeface="Cambria Math"/>
                                  </a:rPr>
                                  <m:t>𝑡</m:t>
                                </m:r>
                                <m:r>
                                  <a:rPr lang="en-US" sz="2000" i="1">
                                    <a:latin typeface="Cambria Math"/>
                                  </a:rPr>
                                  <m:t>+1</m:t>
                                </m:r>
                              </m:sub>
                            </m:sSub>
                          </m:e>
                        </m:d>
                      </m:e>
                    </m:d>
                    <m:r>
                      <a:rPr lang="en-US" sz="2000" i="1">
                        <a:latin typeface="Cambria Math"/>
                      </a:rPr>
                      <m:t>≤</m:t>
                    </m:r>
                    <m:d>
                      <m:dPr>
                        <m:begChr m:val="|"/>
                        <m:endChr m:val="|"/>
                        <m:ctrlPr>
                          <a:rPr lang="en-US" sz="200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𝑈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</a:rPr>
                              <m:t>𝑡</m:t>
                            </m:r>
                          </m:sub>
                        </m:sSub>
                      </m:e>
                    </m:d>
                    <m:r>
                      <a:rPr lang="en-US" sz="2000" i="1">
                        <a:latin typeface="Cambria Math"/>
                      </a:rPr>
                      <m:t> </m:t>
                    </m:r>
                    <m:sSup>
                      <m:sSupPr>
                        <m:ctrlPr>
                          <a:rPr lang="en-US" sz="2000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/>
                              </a:rPr>
                              <m:t>1 − </m:t>
                            </m:r>
                            <m:f>
                              <m:fPr>
                                <m:ctrlPr>
                                  <a:rPr lang="en-US" sz="20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000" i="1">
                                    <a:latin typeface="Cambria Math"/>
                                  </a:rPr>
                                  <m:t>𝑛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𝑛</m:t>
                        </m:r>
                        <m:r>
                          <a:rPr lang="en-US" sz="2000" i="1">
                            <a:latin typeface="Cambria Math"/>
                          </a:rPr>
                          <m:t>−|</m:t>
                        </m:r>
                        <m:sSub>
                          <m:sSub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𝑈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</a:rPr>
                              <m:t>𝑡</m:t>
                            </m:r>
                          </m:sub>
                        </m:sSub>
                        <m:r>
                          <a:rPr lang="en-US" sz="2000" i="1">
                            <a:latin typeface="Cambria Math"/>
                          </a:rPr>
                          <m:t>|</m:t>
                        </m:r>
                      </m:sup>
                    </m:sSup>
                  </m:oMath>
                </a14:m>
                <a:endParaRPr lang="en-US" sz="2000" dirty="0" smtClean="0">
                  <a:latin typeface="Arial Unicode MS" pitchFamily="34" charset="-128"/>
                </a:endParaRPr>
              </a:p>
              <a:p>
                <a:pPr lvl="1" eaLnBrk="1" hangingPunct="1"/>
                <a:r>
                  <a:rPr lang="en-US" sz="2000" dirty="0" smtClean="0">
                    <a:latin typeface="Arial Unicode MS" pitchFamily="34" charset="-128"/>
                  </a:rPr>
                  <a:t>If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000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𝑈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/>
                              </a:rPr>
                              <m:t>𝑡</m:t>
                            </m:r>
                          </m:sub>
                        </m:sSub>
                      </m:e>
                    </m:d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r>
                      <a:rPr lang="en-US" sz="2000" b="0" i="1" smtClean="0">
                        <a:latin typeface="Cambria Math"/>
                      </a:rPr>
                      <m:t>𝑐𝑛</m:t>
                    </m:r>
                  </m:oMath>
                </a14:m>
                <a:r>
                  <a:rPr lang="en-US" sz="2000" dirty="0" smtClean="0">
                    <a:latin typeface="Arial Unicode MS" pitchFamily="34" charset="-128"/>
                  </a:rPr>
                  <a:t>, then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𝐸</m:t>
                    </m:r>
                    <m:r>
                      <a:rPr lang="en-US" sz="2000" b="0" i="1" smtClean="0">
                        <a:latin typeface="Cambria Math"/>
                      </a:rPr>
                      <m:t>[|</m:t>
                    </m:r>
                    <m:sSub>
                      <m:sSub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𝑈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𝑡</m:t>
                        </m:r>
                        <m:r>
                          <a:rPr lang="en-US" sz="2000" b="0" i="1" smtClean="0">
                            <a:latin typeface="Cambria Math"/>
                          </a:rPr>
                          <m:t>+1</m:t>
                        </m:r>
                      </m:sub>
                    </m:sSub>
                    <m:r>
                      <a:rPr lang="en-US" sz="2000" b="0" i="1" smtClean="0">
                        <a:latin typeface="Cambria Math"/>
                      </a:rPr>
                      <m:t>|]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≈</m:t>
                    </m:r>
                    <m:d>
                      <m:dPr>
                        <m:begChr m:val="|"/>
                        <m:endChr m:val="|"/>
                        <m:ctrlPr>
                          <a:rPr lang="en-US" sz="2000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𝑈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𝑡</m:t>
                            </m:r>
                          </m:sub>
                        </m:sSub>
                      </m:e>
                    </m:d>
                    <m:sSup>
                      <m:sSupPr>
                        <m:ctrlPr>
                          <a:rPr lang="en-US" sz="2000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𝑒</m:t>
                        </m:r>
                      </m:e>
                      <m:sup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−1+</m:t>
                        </m:r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𝑐</m:t>
                        </m:r>
                      </m:sup>
                    </m:sSup>
                  </m:oMath>
                </a14:m>
                <a:r>
                  <a:rPr lang="en-US" sz="2000" dirty="0" smtClean="0">
                    <a:latin typeface="Arial Unicode MS" pitchFamily="34" charset="-128"/>
                  </a:rPr>
                  <a:t>.                               (1)</a:t>
                </a:r>
              </a:p>
              <a:p>
                <a:pPr lvl="1" eaLnBrk="1" hangingPunct="1"/>
                <a:r>
                  <a:rPr lang="en-US" sz="2000" dirty="0" smtClean="0">
                    <a:latin typeface="Arial Unicode MS" pitchFamily="34" charset="-128"/>
                  </a:rPr>
                  <a:t>Shrinking factor not constant </a:t>
                </a:r>
                <a:r>
                  <a:rPr lang="en-US" sz="2000" dirty="0" smtClean="0">
                    <a:latin typeface="Arial Unicode MS" pitchFamily="34" charset="-128"/>
                    <a:sym typeface="Wingdings" panose="05000000000000000000" pitchFamily="2" charset="2"/>
                  </a:rPr>
                  <a:t> difficult </a:t>
                </a:r>
                <a:endParaRPr lang="en-US" sz="2000" dirty="0" smtClean="0">
                  <a:latin typeface="Arial Unicode MS" pitchFamily="34" charset="-128"/>
                </a:endParaRPr>
              </a:p>
              <a:p>
                <a:pPr eaLnBrk="1" hangingPunct="1"/>
                <a:endParaRPr lang="en-US" sz="2000" dirty="0" smtClean="0">
                  <a:latin typeface="Arial Unicode MS" pitchFamily="34" charset="-128"/>
                </a:endParaRPr>
              </a:p>
              <a:p>
                <a:pPr eaLnBrk="1" hangingPunct="1"/>
                <a:r>
                  <a:rPr lang="en-US" sz="2000" dirty="0" smtClean="0">
                    <a:latin typeface="Arial Unicode MS" pitchFamily="34" charset="-128"/>
                  </a:rPr>
                  <a:t>Solution: Detour via coupon collector!</a:t>
                </a:r>
                <a:endParaRPr lang="en-US" sz="2000" dirty="0">
                  <a:latin typeface="Arial Unicode MS" pitchFamily="34" charset="-128"/>
                </a:endParaRPr>
              </a:p>
              <a:p>
                <a:pPr lvl="1" eaLnBrk="1" hangingPunct="1"/>
                <a:r>
                  <a:rPr lang="en-US" sz="2000" dirty="0" smtClean="0">
                    <a:latin typeface="Arial Unicode MS" pitchFamily="34" charset="-128"/>
                  </a:rPr>
                  <a:t>(1) and induction and </a:t>
                </a:r>
                <a:r>
                  <a:rPr lang="en-US" sz="2000" dirty="0" err="1" smtClean="0">
                    <a:latin typeface="Arial Unicode MS" pitchFamily="34" charset="-128"/>
                  </a:rPr>
                  <a:t>Chernoff</a:t>
                </a:r>
                <a:r>
                  <a:rPr lang="en-US" sz="2000" dirty="0" smtClean="0">
                    <a:latin typeface="Arial Unicode MS" pitchFamily="34" charset="-128"/>
                  </a:rPr>
                  <a:t>: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000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𝑈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/>
                              </a:rPr>
                              <m:t>𝑡</m:t>
                            </m:r>
                            <m:r>
                              <a:rPr lang="en-US" sz="2000" b="0" i="1" smtClean="0">
                                <a:latin typeface="Cambria Math"/>
                              </a:rPr>
                              <m:t>+</m:t>
                            </m:r>
                            <m:r>
                              <a:rPr lang="en-US" sz="2000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sz="2000" b="0" i="1" smtClean="0">
                        <a:latin typeface="Cambria Math"/>
                      </a:rPr>
                      <m:t>≤</m:t>
                    </m:r>
                    <m:d>
                      <m:dPr>
                        <m:begChr m:val="|"/>
                        <m:endChr m:val="|"/>
                        <m:ctrlPr>
                          <a:rPr lang="en-US" sz="2000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𝑈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/>
                              </a:rPr>
                              <m:t>𝑡</m:t>
                            </m:r>
                          </m:sub>
                        </m:sSub>
                      </m:e>
                    </m:d>
                    <m:sSup>
                      <m:sSup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000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−1+</m:t>
                                </m:r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𝑐</m:t>
                                </m:r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𝜀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sz="2000" b="0" i="1" smtClean="0">
                            <a:latin typeface="Cambria Math"/>
                          </a:rPr>
                          <m:t>𝑖</m:t>
                        </m:r>
                      </m:sup>
                    </m:sSup>
                  </m:oMath>
                </a14:m>
                <a:r>
                  <a:rPr lang="en-US" sz="2000" dirty="0" smtClean="0">
                    <a:latin typeface="Arial Unicode MS" pitchFamily="34" charset="-128"/>
                  </a:rPr>
                  <a:t> very likely.</a:t>
                </a:r>
                <a:br>
                  <a:rPr lang="en-US" sz="2000" dirty="0" smtClean="0">
                    <a:latin typeface="Arial Unicode MS" pitchFamily="34" charset="-128"/>
                  </a:rPr>
                </a:br>
                <a:r>
                  <a:rPr lang="en-US" sz="2000" dirty="0" smtClean="0">
                    <a:latin typeface="Arial Unicode MS" pitchFamily="34" charset="-128"/>
                  </a:rPr>
                  <a:t>[note: too weak to give a good run-time directly]</a:t>
                </a:r>
              </a:p>
              <a:p>
                <a:pPr lvl="1" eaLnBrk="1" hangingPunct="1"/>
                <a:r>
                  <a:rPr lang="en-US" sz="2000" dirty="0" smtClean="0">
                    <a:latin typeface="Arial Unicode MS" pitchFamily="34" charset="-128"/>
                  </a:rPr>
                  <a:t>Total number of random calls in rounds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𝑡</m:t>
                    </m:r>
                    <m:r>
                      <a:rPr lang="en-US" sz="2000" b="0" i="1" smtClean="0">
                        <a:latin typeface="Cambria Math"/>
                      </a:rPr>
                      <m:t>+1…</m:t>
                    </m:r>
                    <m:r>
                      <a:rPr lang="en-US" sz="2000" b="0" i="1" smtClean="0">
                        <a:latin typeface="Cambria Math"/>
                      </a:rPr>
                      <m:t>𝑡</m:t>
                    </m:r>
                    <m:r>
                      <a:rPr lang="en-US" sz="2000" b="0" i="1" smtClean="0">
                        <a:latin typeface="Cambria Math"/>
                      </a:rPr>
                      <m:t>+</m:t>
                    </m:r>
                    <m:r>
                      <a:rPr lang="en-US" sz="2000" b="0" i="1" smtClean="0">
                        <a:latin typeface="Cambria Math"/>
                      </a:rPr>
                      <m:t>𝑙</m:t>
                    </m:r>
                  </m:oMath>
                </a14:m>
                <a:r>
                  <a:rPr lang="en-US" sz="2000" dirty="0" smtClean="0">
                    <a:latin typeface="Arial Unicode MS" pitchFamily="34" charset="-128"/>
                  </a:rPr>
                  <a:t>:</a:t>
                </a:r>
              </a:p>
              <a:p>
                <a:pPr lvl="2" eaLnBrk="1" hangingPunct="1"/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00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000" b="0" i="1" smtClean="0">
                            <a:latin typeface="Cambria Math"/>
                          </a:rPr>
                          <m:t>𝑖</m:t>
                        </m:r>
                        <m:r>
                          <a:rPr lang="en-US" sz="2000" b="0" i="1" smtClean="0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sz="2000" b="0" i="1" smtClean="0">
                            <a:latin typeface="Cambria Math"/>
                          </a:rPr>
                          <m:t>𝑙</m:t>
                        </m:r>
                      </m:sup>
                      <m:e>
                        <m:r>
                          <a:rPr lang="en-US" sz="2000" b="0" i="1" smtClean="0">
                            <a:latin typeface="Cambria Math"/>
                          </a:rPr>
                          <m:t>|</m:t>
                        </m:r>
                        <m:sSub>
                          <m:sSubPr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𝐼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/>
                              </a:rPr>
                              <m:t>𝑡</m:t>
                            </m:r>
                            <m:r>
                              <a:rPr lang="en-US" sz="2000" b="0" i="1" smtClean="0">
                                <a:latin typeface="Cambria Math"/>
                              </a:rPr>
                              <m:t>+</m:t>
                            </m:r>
                            <m:r>
                              <a:rPr lang="en-US" sz="2000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/>
                          </a:rPr>
                          <m:t>|</m:t>
                        </m:r>
                      </m:e>
                    </m:nary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US" sz="2000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000" b="0" i="1" smtClean="0">
                            <a:latin typeface="Cambria Math"/>
                          </a:rPr>
                          <m:t>𝑖</m:t>
                        </m:r>
                        <m:r>
                          <a:rPr lang="en-US" sz="2000" b="0" i="1" smtClean="0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sz="2000" b="0" i="1" smtClean="0">
                            <a:latin typeface="Cambria Math"/>
                          </a:rPr>
                          <m:t>𝑙</m:t>
                        </m:r>
                      </m:sup>
                      <m:e>
                        <m:r>
                          <a:rPr lang="en-US" sz="2000" b="0" i="1" smtClean="0">
                            <a:latin typeface="Cambria Math"/>
                          </a:rPr>
                          <m:t>(</m:t>
                        </m:r>
                        <m:r>
                          <a:rPr lang="en-US" sz="2000" b="0" i="1" smtClean="0">
                            <a:latin typeface="Cambria Math"/>
                          </a:rPr>
                          <m:t>𝑛</m:t>
                        </m:r>
                        <m:r>
                          <a:rPr lang="en-US" sz="2000" b="0" i="1" smtClean="0">
                            <a:latin typeface="Cambria Math"/>
                          </a:rPr>
                          <m:t>−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000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𝑈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𝑡</m:t>
                                </m:r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  <m:r>
                          <a:rPr lang="en-US" sz="2000" b="0" i="1" smtClean="0">
                            <a:latin typeface="Cambria Math"/>
                          </a:rPr>
                          <m:t>)</m:t>
                        </m:r>
                      </m:e>
                    </m:nary>
                    <m:r>
                      <a:rPr lang="en-US" sz="2000" b="0" i="1" smtClean="0">
                        <a:latin typeface="Cambria Math"/>
                      </a:rPr>
                      <m:t>≥</m:t>
                    </m:r>
                    <m:r>
                      <a:rPr lang="en-US" sz="2000" b="0" i="1" smtClean="0">
                        <a:latin typeface="Cambria Math"/>
                      </a:rPr>
                      <m:t>𝑙𝑛</m:t>
                    </m:r>
                    <m:r>
                      <a:rPr lang="en-US" sz="2000" b="0" i="1" smtClean="0">
                        <a:latin typeface="Cambria Math"/>
                      </a:rPr>
                      <m:t>−</m:t>
                    </m:r>
                    <m:d>
                      <m:dPr>
                        <m:begChr m:val="|"/>
                        <m:endChr m:val="|"/>
                        <m:ctrlPr>
                          <a:rPr lang="en-US" sz="2000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𝑈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/>
                              </a:rPr>
                              <m:t>𝑡</m:t>
                            </m:r>
                          </m:sub>
                        </m:sSub>
                      </m:e>
                    </m:d>
                    <m:nary>
                      <m:naryPr>
                        <m:chr m:val="∑"/>
                        <m:ctrlPr>
                          <a:rPr lang="en-US" sz="2000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000" b="0" i="1" smtClean="0">
                            <a:latin typeface="Cambria Math"/>
                          </a:rPr>
                          <m:t>𝑖</m:t>
                        </m:r>
                        <m:r>
                          <a:rPr lang="en-US" sz="2000" b="0" i="1" smtClean="0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sz="2000" b="0" i="1" smtClean="0">
                            <a:latin typeface="Cambria Math"/>
                          </a:rPr>
                          <m:t>𝑙</m:t>
                        </m:r>
                      </m:sup>
                      <m:e>
                        <m:sSup>
                          <m:sSupPr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000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US" sz="2000" b="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0" i="1" smtClean="0">
                                        <a:latin typeface="Cambria Math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en-US" sz="2000" b="0" i="1" smtClean="0">
                                        <a:latin typeface="Cambria Math"/>
                                      </a:rPr>
                                      <m:t>−1+</m:t>
                                    </m:r>
                                    <m:r>
                                      <a:rPr lang="en-US" sz="2000" b="0" i="1" smtClean="0">
                                        <a:latin typeface="Cambria Math"/>
                                      </a:rPr>
                                      <m:t>𝑐</m:t>
                                    </m:r>
                                    <m:r>
                                      <a:rPr lang="en-US" sz="2000" b="0" i="1" smtClean="0">
                                        <a:latin typeface="Cambria Math"/>
                                      </a:rPr>
                                      <m:t>+</m:t>
                                    </m:r>
                                    <m:r>
                                      <a:rPr lang="en-US" sz="2000" b="0" i="1" smtClean="0">
                                        <a:latin typeface="Cambria Math"/>
                                      </a:rPr>
                                      <m:t>𝜀</m:t>
                                    </m:r>
                                  </m:sup>
                                </m:sSup>
                              </m:e>
                            </m:d>
                          </m:e>
                          <m:sup>
                            <m:r>
                              <a:rPr lang="en-US" sz="2000" b="0" i="1" smtClean="0">
                                <a:latin typeface="Cambria Math"/>
                              </a:rPr>
                              <m:t>𝑖</m:t>
                            </m:r>
                          </m:sup>
                        </m:sSup>
                      </m:e>
                    </m:nary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r>
                      <a:rPr lang="en-US" sz="2000" b="0" i="1" smtClean="0">
                        <a:latin typeface="Cambria Math"/>
                      </a:rPr>
                      <m:t>𝑙𝑛</m:t>
                    </m:r>
                    <m:r>
                      <a:rPr lang="en-US" sz="2000" b="0" i="1" smtClean="0">
                        <a:latin typeface="Cambria Math"/>
                      </a:rPr>
                      <m:t> −</m:t>
                    </m:r>
                    <m:r>
                      <a:rPr lang="en-US" sz="2000" b="0" i="1" smtClean="0">
                        <a:latin typeface="Cambria Math"/>
                      </a:rPr>
                      <m:t>𝑂</m:t>
                    </m:r>
                    <m:r>
                      <a:rPr lang="en-US" sz="2000" b="0" i="1" smtClean="0">
                        <a:latin typeface="Cambria Math"/>
                      </a:rPr>
                      <m:t>(</m:t>
                    </m:r>
                    <m:r>
                      <a:rPr lang="en-US" sz="2000" b="0" i="1" smtClean="0">
                        <a:latin typeface="Cambria Math"/>
                      </a:rPr>
                      <m:t>𝑛</m:t>
                    </m:r>
                    <m:r>
                      <a:rPr lang="en-US" sz="2000" b="0" i="1" smtClean="0">
                        <a:latin typeface="Cambria Math"/>
                      </a:rPr>
                      <m:t>)</m:t>
                    </m:r>
                  </m:oMath>
                </a14:m>
                <a:endParaRPr lang="en-US" sz="2000" dirty="0" smtClean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endParaRPr>
              </a:p>
              <a:p>
                <a:pPr lvl="2" eaLnBrk="1" hangingPunct="1"/>
                <a:r>
                  <a:rPr lang="en-US" sz="2000" dirty="0" smtClean="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[note: the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  <a:ea typeface="Arial Unicode MS" panose="020B0604020202020204" pitchFamily="34" charset="-128"/>
                        <a:cs typeface="Arial Unicode MS" panose="020B0604020202020204" pitchFamily="34" charset="-128"/>
                      </a:rPr>
                      <m:t>𝑐</m:t>
                    </m:r>
                  </m:oMath>
                </a14:m>
                <a:r>
                  <a:rPr lang="en-US" sz="2000" dirty="0" smtClean="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 and the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  <a:ea typeface="Arial Unicode MS" panose="020B0604020202020204" pitchFamily="34" charset="-128"/>
                        <a:cs typeface="Arial Unicode MS" panose="020B0604020202020204" pitchFamily="34" charset="-128"/>
                      </a:rPr>
                      <m:t>𝜀</m:t>
                    </m:r>
                  </m:oMath>
                </a14:m>
                <a:r>
                  <a:rPr lang="en-US" sz="2000" dirty="0" smtClean="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 don’t matter a lot]</a:t>
                </a:r>
              </a:p>
              <a:p>
                <a:pPr lvl="1" eaLnBrk="1" hangingPunct="1"/>
                <a:r>
                  <a:rPr lang="en-US" sz="2000" dirty="0" smtClean="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If this number is larger than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  <a:ea typeface="Arial Unicode MS" panose="020B0604020202020204" pitchFamily="34" charset="-128"/>
                        <a:cs typeface="Arial Unicode MS" panose="020B0604020202020204" pitchFamily="34" charset="-128"/>
                      </a:rPr>
                      <m:t>𝐶𝑜𝑢𝑝𝑜𝑛𝐶𝑜𝑙𝑙</m:t>
                    </m:r>
                    <m:r>
                      <a:rPr lang="en-US" sz="2000" b="0" i="1" smtClean="0">
                        <a:latin typeface="Cambria Math"/>
                        <a:ea typeface="Arial Unicode MS" panose="020B0604020202020204" pitchFamily="34" charset="-128"/>
                        <a:cs typeface="Arial Unicode MS" panose="020B0604020202020204" pitchFamily="34" charset="-128"/>
                      </a:rPr>
                      <m:t>((1−</m:t>
                    </m:r>
                    <m:r>
                      <a:rPr lang="en-US" sz="2000" b="0" i="1" smtClean="0">
                        <a:latin typeface="Cambria Math"/>
                        <a:ea typeface="Arial Unicode MS" panose="020B0604020202020204" pitchFamily="34" charset="-128"/>
                        <a:cs typeface="Arial Unicode MS" panose="020B0604020202020204" pitchFamily="34" charset="-128"/>
                      </a:rPr>
                      <m:t>𝑐</m:t>
                    </m:r>
                    <m:r>
                      <a:rPr lang="en-US" sz="2000" b="0" i="1" smtClean="0">
                        <a:latin typeface="Cambria Math"/>
                        <a:ea typeface="Arial Unicode MS" panose="020B0604020202020204" pitchFamily="34" charset="-128"/>
                        <a:cs typeface="Arial Unicode MS" panose="020B0604020202020204" pitchFamily="34" charset="-128"/>
                      </a:rPr>
                      <m:t>)</m:t>
                    </m:r>
                    <m:r>
                      <a:rPr lang="en-US" sz="2000" b="0" i="1" smtClean="0">
                        <a:latin typeface="Cambria Math"/>
                        <a:ea typeface="Arial Unicode MS" panose="020B0604020202020204" pitchFamily="34" charset="-128"/>
                        <a:cs typeface="Arial Unicode MS" panose="020B0604020202020204" pitchFamily="34" charset="-128"/>
                      </a:rPr>
                      <m:t>𝑛</m:t>
                    </m:r>
                    <m:r>
                      <a:rPr lang="en-US" sz="2000" b="0" i="1" smtClean="0">
                        <a:latin typeface="Cambria Math"/>
                        <a:ea typeface="Arial Unicode MS" panose="020B0604020202020204" pitchFamily="34" charset="-128"/>
                        <a:cs typeface="Arial Unicode MS" panose="020B0604020202020204" pitchFamily="34" charset="-128"/>
                      </a:rPr>
                      <m:t>→</m:t>
                    </m:r>
                    <m:r>
                      <a:rPr lang="en-US" sz="2000" b="0" i="1" smtClean="0">
                        <a:latin typeface="Cambria Math"/>
                        <a:ea typeface="Arial Unicode MS" panose="020B0604020202020204" pitchFamily="34" charset="-128"/>
                        <a:cs typeface="Arial Unicode MS" panose="020B0604020202020204" pitchFamily="34" charset="-128"/>
                      </a:rPr>
                      <m:t>𝑛</m:t>
                    </m:r>
                    <m:r>
                      <a:rPr lang="en-US" sz="2000" b="0" i="1" smtClean="0">
                        <a:latin typeface="Cambria Math"/>
                        <a:ea typeface="Arial Unicode MS" panose="020B0604020202020204" pitchFamily="34" charset="-128"/>
                        <a:cs typeface="Arial Unicode MS" panose="020B0604020202020204" pitchFamily="34" charset="-128"/>
                      </a:rPr>
                      <m:t>)</m:t>
                    </m:r>
                  </m:oMath>
                </a14:m>
                <a:r>
                  <a:rPr lang="en-US" sz="2000" dirty="0" smtClean="0">
                    <a:latin typeface="Arial Unicode MS" pitchFamily="34" charset="-128"/>
                  </a:rPr>
                  <a:t>, then all nodes are informed [so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𝑙</m:t>
                    </m:r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/>
                          </a:rPr>
                          <m:t>ln</m:t>
                        </m:r>
                      </m:fName>
                      <m:e>
                        <m:d>
                          <m:dPr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𝑛</m:t>
                            </m:r>
                          </m:e>
                        </m:d>
                      </m:e>
                    </m:func>
                    <m:r>
                      <a:rPr lang="en-US" sz="2000" b="0" i="1" smtClean="0">
                        <a:latin typeface="Cambria Math"/>
                      </a:rPr>
                      <m:t>+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/>
                      </a:rPr>
                      <m:t>Θ</m:t>
                    </m:r>
                    <m:d>
                      <m:d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/>
                          </a:rPr>
                          <m:t>1</m:t>
                        </m:r>
                      </m:e>
                    </m:d>
                  </m:oMath>
                </a14:m>
                <a:r>
                  <a:rPr lang="en-US" sz="2000" dirty="0" smtClean="0">
                    <a:latin typeface="Arial Unicode MS" pitchFamily="34" charset="-128"/>
                  </a:rPr>
                  <a:t> does the job].</a:t>
                </a:r>
              </a:p>
              <a:p>
                <a:pPr lvl="2" eaLnBrk="1" hangingPunct="1"/>
                <a:r>
                  <a:rPr lang="en-US" sz="2000" dirty="0" smtClean="0">
                    <a:latin typeface="Arial Unicode MS" pitchFamily="34" charset="-128"/>
                  </a:rPr>
                  <a:t>Our constant follow from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𝑐</m:t>
                    </m:r>
                    <m:r>
                      <a:rPr lang="en-US" sz="2000" b="0" i="1" smtClean="0">
                        <a:latin typeface="Cambria Math"/>
                      </a:rPr>
                      <m:t>=5/16</m:t>
                    </m:r>
                  </m:oMath>
                </a14:m>
                <a:r>
                  <a:rPr lang="en-US" sz="2000" dirty="0" smtClean="0">
                    <a:latin typeface="Arial Unicode MS" pitchFamily="34" charset="-128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𝜀</m:t>
                    </m:r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r>
                      <a:rPr lang="en-US" sz="2000" b="0" i="1" smtClean="0">
                        <a:latin typeface="Cambria Math"/>
                      </a:rPr>
                      <m:t>𝑜</m:t>
                    </m:r>
                    <m:d>
                      <m:d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/>
                          </a:rPr>
                          <m:t>1</m:t>
                        </m:r>
                      </m:e>
                    </m:d>
                    <m:r>
                      <a:rPr lang="en-US" sz="2000" b="0" i="1" smtClean="0">
                        <a:latin typeface="Cambria Math"/>
                      </a:rPr>
                      <m:t>.</m:t>
                    </m:r>
                  </m:oMath>
                </a14:m>
                <a:endParaRPr lang="en-US" sz="2000" dirty="0" smtClean="0">
                  <a:latin typeface="Arial Unicode MS" pitchFamily="34" charset="-128"/>
                </a:endParaRPr>
              </a:p>
              <a:p>
                <a:pPr lvl="2" eaLnBrk="1" hangingPunct="1"/>
                <a:endParaRPr lang="en-US" sz="2000" dirty="0" smtClean="0">
                  <a:latin typeface="Arial Unicode MS" pitchFamily="34" charset="-128"/>
                </a:endParaRPr>
              </a:p>
            </p:txBody>
          </p:sp>
        </mc:Choice>
        <mc:Fallback xmlns="">
          <p:sp>
            <p:nvSpPr>
              <p:cNvPr id="334856" name="Rectangle 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61925" y="1358900"/>
                <a:ext cx="8982075" cy="5157788"/>
              </a:xfrm>
              <a:blipFill rotWithShape="1">
                <a:blip r:embed="rId2"/>
                <a:stretch>
                  <a:fillRect l="-611" r="-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22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-558570" y="6418135"/>
            <a:ext cx="6227763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i="0" smtClean="0">
                <a:solidFill>
                  <a:srgbClr val="003366"/>
                </a:solidFill>
              </a:rPr>
              <a:t>Benjamin Doerr: Rumor Spreading</a:t>
            </a:r>
            <a:endParaRPr lang="en-US" i="0" dirty="0" smtClean="0">
              <a:solidFill>
                <a:srgbClr val="003366"/>
              </a:solidFill>
            </a:endParaRPr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7929562" cy="576263"/>
          </a:xfrm>
        </p:spPr>
        <p:txBody>
          <a:bodyPr/>
          <a:lstStyle/>
          <a:p>
            <a:pPr eaLnBrk="1" hangingPunct="1"/>
            <a:r>
              <a:rPr lang="en-US" sz="3200" dirty="0" smtClean="0">
                <a:latin typeface="Arial Unicode MS" pitchFamily="34" charset="-128"/>
              </a:rPr>
              <a:t>The Late Regime</a:t>
            </a:r>
            <a:endParaRPr lang="en-US" sz="3200" dirty="0" smtClean="0">
              <a:latin typeface="Arial Unicode MS" pitchFamily="34" charset="-128"/>
              <a:cs typeface="Aria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E644563-A17A-44F2-8BDF-90493070F36C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263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34856" name="Rectangle 8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61925" y="1358900"/>
                <a:ext cx="8982075" cy="5157788"/>
              </a:xfrm>
            </p:spPr>
            <p:txBody>
              <a:bodyPr/>
              <a:lstStyle/>
              <a:p>
                <a:pPr eaLnBrk="1" hangingPunct="1"/>
                <a:r>
                  <a:rPr lang="en-US" sz="2000" dirty="0" smtClean="0">
                    <a:latin typeface="Arial Unicode MS" pitchFamily="34" charset="-128"/>
                  </a:rPr>
                  <a:t>Proof on last 2 slides reveals: </a:t>
                </a:r>
              </a:p>
              <a:p>
                <a:pPr lvl="1" eaLnBrk="1" hangingPunct="1"/>
                <a:r>
                  <a:rPr lang="en-US" sz="2000" dirty="0" smtClean="0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We do “perfect” work apart from the middle range where both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000" b="0" i="1" smtClean="0">
                            <a:latin typeface="Cambria Math"/>
                            <a:ea typeface="Arial Unicode MS" pitchFamily="34" charset="-128"/>
                            <a:cs typeface="Arial Unicode MS" pitchFamily="34" charset="-128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b="0" i="1" smtClean="0">
                                <a:latin typeface="Cambria Math"/>
                                <a:ea typeface="Arial Unicode MS" pitchFamily="34" charset="-128"/>
                                <a:cs typeface="Arial Unicode MS" pitchFamily="34" charset="-128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/>
                                <a:ea typeface="Arial Unicode MS" pitchFamily="34" charset="-128"/>
                                <a:cs typeface="Arial Unicode MS" pitchFamily="34" charset="-128"/>
                              </a:rPr>
                              <m:t>𝐼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/>
                                <a:ea typeface="Arial Unicode MS" pitchFamily="34" charset="-128"/>
                                <a:cs typeface="Arial Unicode MS" pitchFamily="34" charset="-128"/>
                              </a:rPr>
                              <m:t>𝑡</m:t>
                            </m:r>
                          </m:sub>
                        </m:sSub>
                      </m:e>
                    </m:d>
                    <m:r>
                      <a:rPr lang="en-US" sz="2000" b="0" i="1" smtClean="0">
                        <a:latin typeface="Cambria Math"/>
                        <a:ea typeface="Arial Unicode MS" pitchFamily="34" charset="-128"/>
                        <a:cs typeface="Arial Unicode MS" pitchFamily="34" charset="-128"/>
                      </a:rPr>
                      <m:t> </m:t>
                    </m:r>
                  </m:oMath>
                </a14:m>
                <a:r>
                  <a:rPr lang="en-US" sz="2000" dirty="0" smtClean="0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000" b="0" i="1" smtClean="0">
                            <a:latin typeface="Cambria Math"/>
                            <a:ea typeface="Arial Unicode MS" pitchFamily="34" charset="-128"/>
                            <a:cs typeface="Arial Unicode MS" pitchFamily="34" charset="-128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b="0" i="1" smtClean="0">
                                <a:latin typeface="Cambria Math"/>
                                <a:ea typeface="Arial Unicode MS" pitchFamily="34" charset="-128"/>
                                <a:cs typeface="Arial Unicode MS" pitchFamily="34" charset="-128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/>
                                <a:ea typeface="Arial Unicode MS" pitchFamily="34" charset="-128"/>
                                <a:cs typeface="Arial Unicode MS" pitchFamily="34" charset="-128"/>
                              </a:rPr>
                              <m:t>𝑈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/>
                                <a:ea typeface="Arial Unicode MS" pitchFamily="34" charset="-128"/>
                                <a:cs typeface="Arial Unicode MS" pitchFamily="34" charset="-128"/>
                              </a:rPr>
                              <m:t>𝑡</m:t>
                            </m:r>
                          </m:sub>
                        </m:sSub>
                      </m:e>
                    </m:d>
                    <m:r>
                      <a:rPr lang="en-US" sz="2000" b="0" i="1" smtClean="0">
                        <a:latin typeface="Cambria Math"/>
                        <a:ea typeface="Arial Unicode MS" pitchFamily="34" charset="-128"/>
                        <a:cs typeface="Arial Unicode MS" pitchFamily="34" charset="-128"/>
                      </a:rPr>
                      <m:t> </m:t>
                    </m:r>
                  </m:oMath>
                </a14:m>
                <a:r>
                  <a:rPr lang="en-US" sz="2000" dirty="0" smtClean="0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 are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/>
                        <a:ea typeface="Arial Unicode MS" pitchFamily="34" charset="-128"/>
                        <a:cs typeface="Arial Unicode MS" pitchFamily="34" charset="-128"/>
                      </a:rPr>
                      <m:t>Θ</m:t>
                    </m:r>
                    <m:r>
                      <a:rPr lang="en-US" sz="2000" b="0" i="1" smtClean="0">
                        <a:latin typeface="Cambria Math"/>
                        <a:ea typeface="Arial Unicode MS" pitchFamily="34" charset="-128"/>
                        <a:cs typeface="Arial Unicode MS" pitchFamily="34" charset="-128"/>
                      </a:rPr>
                      <m:t>(</m:t>
                    </m:r>
                    <m:r>
                      <a:rPr lang="en-US" sz="2000" b="0" i="1" smtClean="0">
                        <a:latin typeface="Cambria Math"/>
                        <a:ea typeface="Arial Unicode MS" pitchFamily="34" charset="-128"/>
                        <a:cs typeface="Arial Unicode MS" pitchFamily="34" charset="-128"/>
                      </a:rPr>
                      <m:t>𝑛</m:t>
                    </m:r>
                    <m:r>
                      <a:rPr lang="en-US" sz="2000" b="0" i="1" smtClean="0">
                        <a:latin typeface="Cambria Math"/>
                        <a:ea typeface="Arial Unicode MS" pitchFamily="34" charset="-128"/>
                        <a:cs typeface="Arial Unicode MS" pitchFamily="34" charset="-128"/>
                      </a:rPr>
                      <m:t>)</m:t>
                    </m:r>
                  </m:oMath>
                </a14:m>
                <a:r>
                  <a:rPr lang="en-US" sz="2000" dirty="0" smtClean="0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.</a:t>
                </a:r>
              </a:p>
              <a:p>
                <a:pPr lvl="1" eaLnBrk="1" hangingPunct="1"/>
                <a:r>
                  <a:rPr lang="en-US" sz="2000" dirty="0" smtClean="0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The biggest inaccuracies are caused by a handful of iterations before and after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000" b="0" i="1" smtClean="0">
                            <a:latin typeface="Cambria Math"/>
                            <a:ea typeface="Arial Unicode MS" pitchFamily="34" charset="-128"/>
                            <a:cs typeface="Arial Unicode MS" pitchFamily="34" charset="-128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b="0" i="1" smtClean="0">
                                <a:latin typeface="Cambria Math"/>
                                <a:ea typeface="Arial Unicode MS" pitchFamily="34" charset="-128"/>
                                <a:cs typeface="Arial Unicode MS" pitchFamily="34" charset="-128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/>
                                <a:ea typeface="Arial Unicode MS" pitchFamily="34" charset="-128"/>
                                <a:cs typeface="Arial Unicode MS" pitchFamily="34" charset="-128"/>
                              </a:rPr>
                              <m:t>𝐼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/>
                                <a:ea typeface="Arial Unicode MS" pitchFamily="34" charset="-128"/>
                                <a:cs typeface="Arial Unicode MS" pitchFamily="34" charset="-128"/>
                              </a:rPr>
                              <m:t>𝑡</m:t>
                            </m:r>
                          </m:sub>
                        </m:sSub>
                      </m:e>
                    </m:d>
                    <m:r>
                      <a:rPr lang="en-US" sz="2000" b="0" i="1" smtClean="0">
                        <a:latin typeface="Cambria Math"/>
                        <a:ea typeface="Arial Unicode MS" pitchFamily="34" charset="-128"/>
                        <a:cs typeface="Arial Unicode MS" pitchFamily="34" charset="-128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latin typeface="Cambria Math"/>
                            <a:ea typeface="Arial Unicode MS" pitchFamily="34" charset="-128"/>
                            <a:cs typeface="Arial Unicode MS" pitchFamily="34" charset="-128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  <a:ea typeface="Arial Unicode MS" pitchFamily="34" charset="-128"/>
                            <a:cs typeface="Arial Unicode MS" pitchFamily="34" charset="-128"/>
                          </a:rPr>
                          <m:t>5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  <a:ea typeface="Arial Unicode MS" pitchFamily="34" charset="-128"/>
                            <a:cs typeface="Arial Unicode MS" pitchFamily="34" charset="-128"/>
                          </a:rPr>
                          <m:t>16</m:t>
                        </m:r>
                      </m:den>
                    </m:f>
                    <m:r>
                      <a:rPr lang="en-US" sz="2000" b="0" i="1" smtClean="0">
                        <a:latin typeface="Cambria Math"/>
                        <a:ea typeface="Arial Unicode MS" pitchFamily="34" charset="-128"/>
                        <a:cs typeface="Arial Unicode MS" pitchFamily="34" charset="-128"/>
                      </a:rPr>
                      <m:t>𝑛</m:t>
                    </m:r>
                  </m:oMath>
                </a14:m>
                <a:r>
                  <a:rPr lang="en-US" sz="2000" dirty="0" smtClean="0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.</a:t>
                </a:r>
              </a:p>
              <a:p>
                <a:pPr lvl="1" eaLnBrk="1" hangingPunct="1"/>
                <a:r>
                  <a:rPr lang="en-US" sz="2000" dirty="0" smtClean="0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  <a:sym typeface="Wingdings" panose="05000000000000000000" pitchFamily="2" charset="2"/>
                  </a:rPr>
                  <a:t> Doing these by hand easily gives better bound </a:t>
                </a:r>
              </a:p>
              <a:p>
                <a:pPr lvl="1" eaLnBrk="1" hangingPunct="1"/>
                <a:endParaRPr lang="en-US" sz="2000" dirty="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  <a:sym typeface="Wingdings" panose="05000000000000000000" pitchFamily="2" charset="2"/>
                </a:endParaRPr>
              </a:p>
              <a:p>
                <a:pPr eaLnBrk="1" hangingPunct="1"/>
                <a:r>
                  <a:rPr lang="en-US" sz="2000" dirty="0" smtClean="0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  <a:sym typeface="Wingdings" panose="05000000000000000000" pitchFamily="2" charset="2"/>
                  </a:rPr>
                  <a:t>Karl </a:t>
                </a:r>
                <a:r>
                  <a:rPr lang="en-US" sz="2000" dirty="0" err="1" smtClean="0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  <a:sym typeface="Wingdings" panose="05000000000000000000" pitchFamily="2" charset="2"/>
                  </a:rPr>
                  <a:t>Bringmann</a:t>
                </a:r>
                <a:r>
                  <a:rPr lang="en-US" sz="2000" dirty="0" smtClean="0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  <a:sym typeface="Wingdings" panose="05000000000000000000" pitchFamily="2" charset="2"/>
                  </a:rPr>
                  <a:t> (MPI Informatics) did this numerically. Result:</a:t>
                </a:r>
              </a:p>
              <a:p>
                <a:pPr lvl="1" eaLnBrk="1" hangingPunct="1"/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  <a:ea typeface="Arial Unicode MS" pitchFamily="34" charset="-128"/>
                        <a:cs typeface="Arial Unicode MS" pitchFamily="34" charset="-128"/>
                      </a:rPr>
                      <m:t>𝐸</m:t>
                    </m:r>
                    <m:r>
                      <a:rPr lang="en-US" sz="2000" b="0" i="1" smtClean="0">
                        <a:latin typeface="Cambria Math"/>
                        <a:ea typeface="Arial Unicode MS" pitchFamily="34" charset="-128"/>
                        <a:cs typeface="Arial Unicode MS" pitchFamily="34" charset="-128"/>
                      </a:rPr>
                      <m:t>[</m:t>
                    </m:r>
                    <m:sSub>
                      <m:sSubPr>
                        <m:ctrlPr>
                          <a:rPr lang="en-US" sz="2000" b="0" i="1" smtClean="0">
                            <a:latin typeface="Cambria Math"/>
                            <a:ea typeface="Arial Unicode MS" pitchFamily="34" charset="-128"/>
                            <a:cs typeface="Arial Unicode MS" pitchFamily="34" charset="-128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  <a:ea typeface="Arial Unicode MS" pitchFamily="34" charset="-128"/>
                            <a:cs typeface="Arial Unicode MS" pitchFamily="34" charset="-128"/>
                          </a:rPr>
                          <m:t>𝑆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  <a:ea typeface="Arial Unicode MS" pitchFamily="34" charset="-128"/>
                            <a:cs typeface="Arial Unicode MS" pitchFamily="34" charset="-128"/>
                          </a:rPr>
                          <m:t>𝑛</m:t>
                        </m:r>
                      </m:sub>
                    </m:sSub>
                    <m:r>
                      <a:rPr lang="en-US" sz="2000" b="0" i="1" smtClean="0">
                        <a:latin typeface="Cambria Math"/>
                        <a:ea typeface="Arial Unicode MS" pitchFamily="34" charset="-128"/>
                        <a:cs typeface="Arial Unicode MS" pitchFamily="34" charset="-128"/>
                      </a:rPr>
                      <m:t>]=</m:t>
                    </m:r>
                    <m:func>
                      <m:funcPr>
                        <m:ctrlPr>
                          <a:rPr lang="en-US" sz="2000" b="0" i="1" smtClean="0">
                            <a:latin typeface="Cambria Math"/>
                            <a:ea typeface="Arial Unicode MS" pitchFamily="34" charset="-128"/>
                            <a:cs typeface="Arial Unicode MS" pitchFamily="34" charset="-128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2000" b="0" i="1" smtClean="0">
                                <a:latin typeface="Cambria Math"/>
                                <a:ea typeface="Arial Unicode MS" pitchFamily="34" charset="-128"/>
                                <a:cs typeface="Arial Unicode MS" pitchFamily="34" charset="-128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000" b="0" i="0" smtClean="0">
                                <a:latin typeface="Cambria Math"/>
                                <a:ea typeface="Arial Unicode MS" pitchFamily="34" charset="-128"/>
                                <a:cs typeface="Arial Unicode MS" pitchFamily="34" charset="-128"/>
                              </a:rPr>
                              <m:t>log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/>
                                <a:ea typeface="Arial Unicode MS" pitchFamily="34" charset="-128"/>
                                <a:cs typeface="Arial Unicode MS" pitchFamily="34" charset="-128"/>
                              </a:rPr>
                              <m:t>2</m:t>
                            </m:r>
                          </m:sub>
                        </m:sSub>
                      </m:fName>
                      <m:e>
                        <m:r>
                          <a:rPr lang="en-US" sz="2000" b="0" i="1" smtClean="0">
                            <a:latin typeface="Cambria Math"/>
                            <a:ea typeface="Arial Unicode MS" pitchFamily="34" charset="-128"/>
                            <a:cs typeface="Arial Unicode MS" pitchFamily="34" charset="-128"/>
                          </a:rPr>
                          <m:t>𝑛</m:t>
                        </m:r>
                      </m:e>
                    </m:func>
                    <m:r>
                      <a:rPr lang="en-US" sz="2000" b="0" i="1" smtClean="0">
                        <a:latin typeface="Cambria Math"/>
                        <a:ea typeface="Arial Unicode MS" pitchFamily="34" charset="-128"/>
                        <a:cs typeface="Arial Unicode MS" pitchFamily="34" charset="-128"/>
                      </a:rPr>
                      <m:t>+</m:t>
                    </m:r>
                    <m:func>
                      <m:funcPr>
                        <m:ctrlPr>
                          <a:rPr lang="en-US" sz="2000" b="0" i="1" smtClean="0">
                            <a:latin typeface="Cambria Math"/>
                            <a:ea typeface="Arial Unicode MS" pitchFamily="34" charset="-128"/>
                            <a:cs typeface="Arial Unicode MS" pitchFamily="34" charset="-128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/>
                            <a:ea typeface="Arial Unicode MS" pitchFamily="34" charset="-128"/>
                            <a:cs typeface="Arial Unicode MS" pitchFamily="34" charset="-128"/>
                          </a:rPr>
                          <m:t>ln</m:t>
                        </m:r>
                      </m:fName>
                      <m:e>
                        <m:r>
                          <a:rPr lang="en-US" sz="2000" b="0" i="1" smtClean="0">
                            <a:latin typeface="Cambria Math"/>
                            <a:ea typeface="Arial Unicode MS" pitchFamily="34" charset="-128"/>
                            <a:cs typeface="Arial Unicode MS" pitchFamily="34" charset="-128"/>
                          </a:rPr>
                          <m:t>𝑛</m:t>
                        </m:r>
                      </m:e>
                    </m:func>
                    <m:r>
                      <a:rPr lang="en-US" sz="2000" i="1">
                        <a:latin typeface="Cambria Math"/>
                        <a:ea typeface="Arial Unicode MS" pitchFamily="34" charset="-128"/>
                        <a:cs typeface="Arial Unicode MS" pitchFamily="34" charset="-128"/>
                      </a:rPr>
                      <m:t>+0.68252763</m:t>
                    </m:r>
                  </m:oMath>
                </a14:m>
                <a:r>
                  <a:rPr lang="en-US" sz="2000" dirty="0" smtClean="0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…</a:t>
                </a:r>
              </a:p>
              <a:p>
                <a:pPr lvl="1" eaLnBrk="1" hangingPunct="1"/>
                <a:r>
                  <a:rPr lang="en-US" sz="2000" dirty="0" smtClean="0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what is hidden in the …, is not a constant, but a function of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  <a:ea typeface="Arial Unicode MS" pitchFamily="34" charset="-128"/>
                        <a:cs typeface="Arial Unicode MS" pitchFamily="34" charset="-128"/>
                      </a:rPr>
                      <m:t>𝑛</m:t>
                    </m:r>
                  </m:oMath>
                </a14:m>
                <a:r>
                  <a:rPr lang="en-US" sz="2000" dirty="0" smtClean="0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 taking values in some interval of length less than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latin typeface="Cambria Math"/>
                            <a:ea typeface="Arial Unicode MS" pitchFamily="34" charset="-128"/>
                            <a:cs typeface="Arial Unicode MS" pitchFamily="34" charset="-128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/>
                            <a:ea typeface="Arial Unicode MS" pitchFamily="34" charset="-128"/>
                            <a:cs typeface="Arial Unicode MS" pitchFamily="34" charset="-128"/>
                          </a:rPr>
                          <m:t>10</m:t>
                        </m:r>
                      </m:e>
                      <m:sup>
                        <m:r>
                          <a:rPr lang="en-US" sz="2000" b="0" i="1" smtClean="0">
                            <a:latin typeface="Cambria Math"/>
                            <a:ea typeface="Arial Unicode MS" pitchFamily="34" charset="-128"/>
                            <a:cs typeface="Arial Unicode MS" pitchFamily="34" charset="-128"/>
                          </a:rPr>
                          <m:t>−10</m:t>
                        </m:r>
                      </m:sup>
                    </m:sSup>
                  </m:oMath>
                </a14:m>
                <a:r>
                  <a:rPr lang="en-US" sz="2000" dirty="0" smtClean="0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.</a:t>
                </a:r>
              </a:p>
            </p:txBody>
          </p:sp>
        </mc:Choice>
        <mc:Fallback xmlns="">
          <p:sp>
            <p:nvSpPr>
              <p:cNvPr id="334856" name="Rectangle 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61925" y="1358900"/>
                <a:ext cx="8982075" cy="5157788"/>
              </a:xfrm>
              <a:blipFill rotWithShape="1">
                <a:blip r:embed="rId2"/>
                <a:stretch>
                  <a:fillRect l="-611" t="-5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22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-558570" y="6418135"/>
            <a:ext cx="6227763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i="0" smtClean="0">
                <a:solidFill>
                  <a:srgbClr val="003366"/>
                </a:solidFill>
              </a:rPr>
              <a:t>Benjamin Doerr: Rumor Spreading</a:t>
            </a:r>
            <a:endParaRPr lang="en-US" i="0" dirty="0" smtClean="0">
              <a:solidFill>
                <a:srgbClr val="003366"/>
              </a:solidFill>
            </a:endParaRPr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7929562" cy="576263"/>
          </a:xfrm>
        </p:spPr>
        <p:txBody>
          <a:bodyPr/>
          <a:lstStyle/>
          <a:p>
            <a:pPr eaLnBrk="1" hangingPunct="1"/>
            <a:r>
              <a:rPr lang="en-US" sz="3200" dirty="0" smtClean="0">
                <a:latin typeface="Arial Unicode MS" pitchFamily="34" charset="-128"/>
              </a:rPr>
              <a:t>Optimizing the Additive Constant</a:t>
            </a:r>
            <a:endParaRPr lang="en-US" sz="3200" dirty="0" smtClean="0">
              <a:latin typeface="Arial Unicode MS" pitchFamily="34" charset="-128"/>
              <a:cs typeface="Aria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E644563-A17A-44F2-8BDF-90493070F36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996825" y="5589240"/>
            <a:ext cx="593463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ja-JP" sz="3600" dirty="0" smtClean="0">
                <a:solidFill>
                  <a:srgbClr val="33CC33"/>
                </a:solidFill>
                <a:ea typeface="ＭＳ Ｐゴシック" pitchFamily="34" charset="-128"/>
              </a:rPr>
              <a:t>Merci pour </a:t>
            </a:r>
            <a:r>
              <a:rPr lang="en-US" altLang="ja-JP" sz="3600" dirty="0" err="1" smtClean="0">
                <a:solidFill>
                  <a:srgbClr val="33CC33"/>
                </a:solidFill>
                <a:ea typeface="ＭＳ Ｐゴシック" pitchFamily="34" charset="-128"/>
              </a:rPr>
              <a:t>votre</a:t>
            </a:r>
            <a:r>
              <a:rPr lang="en-US" altLang="ja-JP" sz="3600" dirty="0" smtClean="0">
                <a:solidFill>
                  <a:srgbClr val="33CC33"/>
                </a:solidFill>
                <a:ea typeface="ＭＳ Ｐゴシック" pitchFamily="34" charset="-128"/>
              </a:rPr>
              <a:t> attention </a:t>
            </a:r>
            <a:r>
              <a:rPr lang="en-US" altLang="ja-JP" sz="3600" dirty="0" smtClean="0">
                <a:solidFill>
                  <a:srgbClr val="33CC33"/>
                </a:solidFill>
                <a:ea typeface="ＭＳ Ｐゴシック" pitchFamily="34" charset="-128"/>
                <a:sym typeface="Wingdings" panose="05000000000000000000" pitchFamily="2" charset="2"/>
              </a:rPr>
              <a:t></a:t>
            </a:r>
            <a:endParaRPr lang="en-US" sz="3600" dirty="0">
              <a:solidFill>
                <a:srgbClr val="33CC33"/>
              </a:solidFill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AMBLE" val="\documentclass{article}&#10;\pagestyle{empty}&#10;\usepackage[latin1]{inputenc} &#10;\usepackage{xspace,amssymb,amsfonts,amsmath}&#10;\usepackage{color}&#10;\usepackage{TeX4PPT}&#10;\usepackage{amsmath,amssymb,bm}&#10;\renewcommand{\familydefault}{cmss}&#10;\renewcommand{\seriesdefault}{m}&#10;\renewcommand{\shapedefault}{n}&#10;\renewcommand{\rmdefault}{cmss}&#10;\renewcommand{\sfdefault}{cmr}&#10;\normalfont\normalsize&#10;\DeclareSymbolFont{AMSb}{U}{msb}{m}{n}&#10;\newcommand{\N}{{\mathbb{N}}}&#10;\newcommand{\Q}{{\mathbb{Q}}}&#10;\newcommand{\Z}{{\mathbb{Z}}}&#10;\newcommand{\R}{{\mathbb{R}}}&#10;\newcommand{\C}{{\mathbb{C}}}&#10;&#10;\mathchardef\ordinarycolon\mathcode`\: % moves colon to typoghr. axes&#10;\mathcode`\:=\string&quot;8000&#10;\begingroup \catcode`\:=\active&#10;  \gdef:{\mathrel{\mathop\ordinarycolon}}&#10;\endgroup&#10;&#10;\parindent 0pt  &#10;&#10;\newcommand{\INF}{\textsc{inf}}&#10;\newcommand{\CON}{\textsc{con}}&#10;\newcommand{\ARR}{\ensuremath{\textsc{arr}}}&#10;\newcommand{\NEXT}{\ensuremath{\textsc{next}}}&#10;\newcommand{\PROPP}{\ensuremath{\textsc{propp}}}&#10;\newcommand{\RW}{\ensuremath{\textsc{rw}}}&#10;&#10;\newcommand{\0}{{\ensuremath{ \mathbf{0}}}}&#10;\newcommand{\x}{{\ensuremath{ \mathbf{x}}}}&#10;\newcommand{\y}{{\ensuremath{ \mathbf{y}}}}&#10;\newcommand{\A}{{\ensuremath{ \mathbf{A}}}}&#10;&#10;\newcommand{\arrpp}{\nearrow}&#10;\newcommand{\arrpm}{\searrow}&#10;\newcommand{\arrmp}{\nwarrow}&#10;\newcommand{\arrmm}{\swarrow}&#10;&#10;\newcommand{\ad}{\downarrow}&#10;\newcommand{\au}{\uparrow}&#10;\newcommand{\al}{\leftarrow}&#10;\newcommand{\ar}{\rightarrow}&#10;&#10;\definecolor{MPII}{rgb}{0,0.2,0.4} "/>
  <p:tag name="MAGPC" val="200"/>
  <p:tag name="FONTSIZE" val="10"/>
</p:tagLst>
</file>

<file path=ppt/theme/theme1.xml><?xml version="1.0" encoding="utf-8"?>
<a:theme xmlns:a="http://schemas.openxmlformats.org/drawingml/2006/main" name="MPII_Slides">
  <a:themeElements>
    <a:clrScheme name="MPII_Slid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PII_Slides">
      <a:majorFont>
        <a:latin typeface="Arial"/>
        <a:ea typeface=""/>
        <a:cs typeface=""/>
      </a:majorFont>
      <a:minorFont>
        <a:latin typeface="cmss10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PII_Slid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PII_Slid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PII_Slid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PII_Slid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PII_Slid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PII_Slid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PII_Slid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PII_Slid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PII_Slid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PII_Slid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PII_Slid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PII_Slid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MPII_Slides</Template>
  <TotalTime>0</TotalTime>
  <Words>985</Words>
  <Application>Microsoft Office PowerPoint</Application>
  <PresentationFormat>On-screen Show (4:3)</PresentationFormat>
  <Paragraphs>119</Paragraphs>
  <Slides>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cmmi10</vt:lpstr>
      <vt:lpstr>Wingdings</vt:lpstr>
      <vt:lpstr>cmss10</vt:lpstr>
      <vt:lpstr>Cambria Math</vt:lpstr>
      <vt:lpstr>ＭＳ Ｐゴシック</vt:lpstr>
      <vt:lpstr>Arial Unicode MS</vt:lpstr>
      <vt:lpstr>MPII_Slides</vt:lpstr>
      <vt:lpstr>Photo Editor Photo</vt:lpstr>
      <vt:lpstr>PowerPoint Presentation</vt:lpstr>
      <vt:lpstr>Randomized Rumor Spreading</vt:lpstr>
      <vt:lpstr>Why Study Rumor Spreading?</vt:lpstr>
      <vt:lpstr>Topic of This Talk:  Rumor Spreading in Complete Graphs </vt:lpstr>
      <vt:lpstr>What is the Difficulty?</vt:lpstr>
      <vt:lpstr>The Early Regime</vt:lpstr>
      <vt:lpstr>The Late Regime</vt:lpstr>
      <vt:lpstr>Optimizing the Additive Constant</vt:lpstr>
    </vt:vector>
  </TitlesOfParts>
  <Company>MPII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Deterministic Random Walks</dc:title>
  <dc:creator>Tobias Friedrich</dc:creator>
  <cp:lastModifiedBy>doerr</cp:lastModifiedBy>
  <cp:revision>234</cp:revision>
  <dcterms:created xsi:type="dcterms:W3CDTF">2006-05-22T11:26:09Z</dcterms:created>
  <dcterms:modified xsi:type="dcterms:W3CDTF">2013-11-21T09:14:46Z</dcterms:modified>
</cp:coreProperties>
</file>